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2" r:id="rId7"/>
    <p:sldId id="274" r:id="rId8"/>
    <p:sldId id="275" r:id="rId9"/>
    <p:sldId id="276" r:id="rId10"/>
    <p:sldId id="277" r:id="rId11"/>
    <p:sldId id="279" r:id="rId12"/>
    <p:sldId id="278" r:id="rId13"/>
    <p:sldId id="280" r:id="rId14"/>
    <p:sldId id="281" r:id="rId15"/>
    <p:sldId id="282" r:id="rId16"/>
    <p:sldId id="262" r:id="rId17"/>
    <p:sldId id="283" r:id="rId18"/>
    <p:sldId id="284" r:id="rId19"/>
    <p:sldId id="263" r:id="rId20"/>
    <p:sldId id="264" r:id="rId21"/>
    <p:sldId id="285" r:id="rId22"/>
    <p:sldId id="265" r:id="rId23"/>
    <p:sldId id="287" r:id="rId24"/>
    <p:sldId id="288" r:id="rId25"/>
    <p:sldId id="267" r:id="rId26"/>
    <p:sldId id="268" r:id="rId27"/>
  </p:sldIdLst>
  <p:sldSz cx="18288000" cy="10287000"/>
  <p:notesSz cx="6858000" cy="9144000"/>
  <p:embeddedFontLst>
    <p:embeddedFont>
      <p:font typeface="Open Sans Bold" panose="020B0604020202020204" charset="0"/>
      <p:regular r:id="rId28"/>
    </p:embeddedFont>
    <p:embeddedFont>
      <p:font typeface="Open Sans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D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79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897" y="2001690"/>
            <a:ext cx="9463903" cy="6149302"/>
            <a:chOff x="-2" y="-9525"/>
            <a:chExt cx="12618538" cy="8199068"/>
          </a:xfrm>
        </p:grpSpPr>
        <p:sp>
          <p:nvSpPr>
            <p:cNvPr id="3" name="TextBox 3"/>
            <p:cNvSpPr txBox="1"/>
            <p:nvPr/>
          </p:nvSpPr>
          <p:spPr>
            <a:xfrm>
              <a:off x="0" y="1029955"/>
              <a:ext cx="11484607" cy="54314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ID" sz="8000" dirty="0" smtClean="0">
                  <a:latin typeface="Open Sans"/>
                </a:rPr>
                <a:t>Machine Learning </a:t>
              </a:r>
              <a:r>
                <a:rPr lang="en-ID" sz="8000" dirty="0" smtClean="0">
                  <a:solidFill>
                    <a:srgbClr val="FFFFFF"/>
                  </a:solidFill>
                  <a:latin typeface="Open Sans"/>
                </a:rPr>
                <a:t>Automated </a:t>
              </a:r>
              <a:r>
                <a:rPr lang="en-ID" sz="8000" dirty="0">
                  <a:solidFill>
                    <a:srgbClr val="FFFFFF"/>
                  </a:solidFill>
                  <a:latin typeface="Open Sans"/>
                </a:rPr>
                <a:t>Tools </a:t>
              </a:r>
              <a:r>
                <a:rPr lang="en-ID" sz="8000" dirty="0" smtClean="0">
                  <a:solidFill>
                    <a:srgbClr val="FFFFFF"/>
                  </a:solidFill>
                  <a:latin typeface="Open Sans"/>
                </a:rPr>
                <a:t>TPOT</a:t>
              </a:r>
              <a:endParaRPr lang="en-US" sz="8000" dirty="0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2618536" cy="53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ID" sz="2599" dirty="0" err="1" smtClean="0">
                  <a:solidFill>
                    <a:srgbClr val="FFFFFF"/>
                  </a:solidFill>
                  <a:latin typeface="Open Sans Bold"/>
                </a:rPr>
                <a:t>Tugas</a:t>
              </a:r>
              <a:r>
                <a:rPr lang="en-ID" sz="2599" dirty="0" smtClean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ID" sz="2599" dirty="0" err="1" smtClean="0">
                  <a:solidFill>
                    <a:srgbClr val="FFFFFF"/>
                  </a:solidFill>
                  <a:latin typeface="Open Sans Bold"/>
                </a:rPr>
                <a:t>Besar</a:t>
              </a:r>
              <a:r>
                <a:rPr lang="en-ID" sz="2599" dirty="0" smtClean="0">
                  <a:solidFill>
                    <a:srgbClr val="FFFFFF"/>
                  </a:solidFill>
                  <a:latin typeface="Open Sans Bold"/>
                </a:rPr>
                <a:t> Mata </a:t>
              </a:r>
              <a:r>
                <a:rPr lang="en-ID" sz="2599" dirty="0" err="1" smtClean="0">
                  <a:solidFill>
                    <a:srgbClr val="FFFFFF"/>
                  </a:solidFill>
                  <a:latin typeface="Open Sans Bold"/>
                </a:rPr>
                <a:t>Kuliah</a:t>
              </a:r>
              <a:r>
                <a:rPr lang="en-ID" sz="2599" dirty="0" smtClean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ID" sz="2599" dirty="0" err="1" smtClean="0">
                  <a:solidFill>
                    <a:srgbClr val="FFFFFF"/>
                  </a:solidFill>
                  <a:latin typeface="Open Sans Bold"/>
                </a:rPr>
                <a:t>Pembelajaran</a:t>
              </a:r>
              <a:r>
                <a:rPr lang="en-ID" sz="2599" dirty="0" smtClean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ID" sz="2599" dirty="0" err="1" smtClean="0">
                  <a:solidFill>
                    <a:srgbClr val="FFFFFF"/>
                  </a:solidFill>
                  <a:latin typeface="Open Sans Bold"/>
                </a:rPr>
                <a:t>Mesin</a:t>
              </a:r>
              <a:r>
                <a:rPr lang="en-ID" sz="2599" dirty="0" smtClean="0">
                  <a:solidFill>
                    <a:srgbClr val="FFFFFF"/>
                  </a:solidFill>
                  <a:latin typeface="Open Sans Bold"/>
                </a:rPr>
                <a:t> </a:t>
              </a:r>
              <a:r>
                <a:rPr lang="en-ID" sz="2599" dirty="0" err="1" smtClean="0">
                  <a:solidFill>
                    <a:srgbClr val="FFFFFF"/>
                  </a:solidFill>
                  <a:latin typeface="Open Sans Bold"/>
                </a:rPr>
                <a:t>Lanjut</a:t>
              </a:r>
              <a:endParaRPr lang="en-US" sz="2599" dirty="0">
                <a:solidFill>
                  <a:srgbClr val="FFFFFF"/>
                </a:solidFill>
                <a:latin typeface="Open Sa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" y="6992634"/>
              <a:ext cx="11484607" cy="11969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ID" sz="2500" spc="50" dirty="0" smtClean="0">
                  <a:solidFill>
                    <a:srgbClr val="FFFFFF"/>
                  </a:solidFill>
                  <a:latin typeface="Open Sans"/>
                </a:rPr>
                <a:t>I </a:t>
              </a:r>
              <a:r>
                <a:rPr lang="en-ID" sz="2500" spc="50" dirty="0" err="1" smtClean="0">
                  <a:solidFill>
                    <a:srgbClr val="FFFFFF"/>
                  </a:solidFill>
                  <a:latin typeface="Open Sans"/>
                </a:rPr>
                <a:t>Nengah</a:t>
              </a:r>
              <a:r>
                <a:rPr lang="en-ID" sz="2500" spc="50" dirty="0" smtClean="0">
                  <a:solidFill>
                    <a:srgbClr val="FFFFFF"/>
                  </a:solidFill>
                  <a:latin typeface="Open Sans"/>
                </a:rPr>
                <a:t> Dharma </a:t>
              </a:r>
              <a:r>
                <a:rPr lang="en-ID" sz="2500" spc="50" dirty="0" err="1" smtClean="0">
                  <a:solidFill>
                    <a:srgbClr val="FFFFFF"/>
                  </a:solidFill>
                  <a:latin typeface="Open Sans"/>
                </a:rPr>
                <a:t>Pradnyandita</a:t>
              </a:r>
              <a:r>
                <a:rPr lang="en-ID" sz="2500" spc="50" dirty="0" smtClean="0">
                  <a:solidFill>
                    <a:srgbClr val="FFFFFF"/>
                  </a:solidFill>
                  <a:latin typeface="Open Sans"/>
                </a:rPr>
                <a:t> 1301180296</a:t>
              </a:r>
              <a:endParaRPr lang="en-US" sz="2500" spc="50" dirty="0">
                <a:solidFill>
                  <a:srgbClr val="FFFFFF"/>
                </a:solidFill>
                <a:latin typeface="Open Sans"/>
              </a:endParaRPr>
            </a:p>
            <a:p>
              <a:pPr>
                <a:lnSpc>
                  <a:spcPts val="3500"/>
                </a:lnSpc>
              </a:pPr>
              <a:r>
                <a:rPr lang="en-ID" sz="2500" spc="50" dirty="0">
                  <a:solidFill>
                    <a:srgbClr val="FFFFFF"/>
                  </a:solidFill>
                  <a:latin typeface="Open Sans"/>
                </a:rPr>
                <a:t>Ryan </a:t>
              </a:r>
              <a:r>
                <a:rPr lang="en-ID" sz="2500" spc="50" dirty="0" err="1">
                  <a:solidFill>
                    <a:srgbClr val="FFFFFF"/>
                  </a:solidFill>
                  <a:latin typeface="Open Sans"/>
                </a:rPr>
                <a:t>Adeputra</a:t>
              </a:r>
              <a:r>
                <a:rPr lang="en-ID" sz="2500" spc="50" dirty="0">
                  <a:solidFill>
                    <a:srgbClr val="FFFFFF"/>
                  </a:solidFill>
                  <a:latin typeface="Open Sans"/>
                </a:rPr>
                <a:t> </a:t>
              </a:r>
              <a:r>
                <a:rPr lang="en-ID" sz="2500" spc="50" dirty="0" err="1">
                  <a:solidFill>
                    <a:srgbClr val="FFFFFF"/>
                  </a:solidFill>
                  <a:latin typeface="Open Sans"/>
                </a:rPr>
                <a:t>Sutopo</a:t>
              </a:r>
              <a:r>
                <a:rPr lang="en-ID" sz="2500" spc="50" dirty="0">
                  <a:solidFill>
                    <a:srgbClr val="FFFFFF"/>
                  </a:solidFill>
                  <a:latin typeface="Open Sans"/>
                </a:rPr>
                <a:t> </a:t>
              </a:r>
              <a:r>
                <a:rPr lang="en-ID" sz="2500" spc="50" dirty="0" smtClean="0">
                  <a:solidFill>
                    <a:srgbClr val="FFFFFF"/>
                  </a:solidFill>
                  <a:latin typeface="Open Sans"/>
                </a:rPr>
                <a:t> 1301180297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141789" y="1113019"/>
            <a:ext cx="5965111" cy="8060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1104900"/>
            <a:ext cx="16611600" cy="2462213"/>
            <a:chOff x="0" y="0"/>
            <a:chExt cx="11569700" cy="328295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9700" cy="328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2A2A2A"/>
                  </a:solidFill>
                  <a:latin typeface="Open Sans"/>
                </a:rPr>
                <a:t>Drop Data yang </a:t>
              </a:r>
              <a:r>
                <a:rPr lang="en-US" sz="8000" dirty="0" err="1">
                  <a:solidFill>
                    <a:srgbClr val="2A2A2A"/>
                  </a:solidFill>
                  <a:latin typeface="Open Sans"/>
                </a:rPr>
                <a:t>kosong</a:t>
              </a:r>
              <a:r>
                <a:rPr lang="en-US" sz="8000" dirty="0">
                  <a:solidFill>
                    <a:srgbClr val="2A2A2A"/>
                  </a:solidFill>
                  <a:latin typeface="Open Sans"/>
                </a:rPr>
                <a:t> (Null data)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0521"/>
              <a:ext cx="11569700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2A2A2A"/>
                </a:solidFill>
                <a:latin typeface="Open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66800" y="2479141"/>
            <a:ext cx="1615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eksplorasi</a:t>
            </a:r>
            <a:r>
              <a:rPr lang="en-US" sz="2800" dirty="0"/>
              <a:t> </a:t>
            </a:r>
            <a:r>
              <a:rPr lang="en-US" sz="2800" dirty="0" err="1"/>
              <a:t>terlihat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beberapa</a:t>
            </a:r>
            <a:r>
              <a:rPr lang="en-US" sz="2800" dirty="0"/>
              <a:t> </a:t>
            </a:r>
            <a:r>
              <a:rPr lang="en-US" sz="2800" dirty="0" err="1"/>
              <a:t>atribut</a:t>
            </a:r>
            <a:r>
              <a:rPr lang="en-US" sz="2800" dirty="0"/>
              <a:t> yang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kosong</a:t>
            </a:r>
            <a:r>
              <a:rPr lang="en-US" sz="2800" dirty="0"/>
              <a:t> (null)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perlu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praproses</a:t>
            </a:r>
            <a:r>
              <a:rPr lang="en-US" sz="2800" dirty="0"/>
              <a:t> </a:t>
            </a:r>
            <a:r>
              <a:rPr lang="en-US" sz="2800" dirty="0" err="1"/>
              <a:t>berupa</a:t>
            </a:r>
            <a:r>
              <a:rPr lang="en-US" sz="2800" dirty="0"/>
              <a:t> </a:t>
            </a:r>
            <a:r>
              <a:rPr lang="en-US" sz="2800" dirty="0" err="1"/>
              <a:t>menghilangkan</a:t>
            </a:r>
            <a:r>
              <a:rPr lang="en-US" sz="2800" dirty="0"/>
              <a:t> </a:t>
            </a:r>
            <a:r>
              <a:rPr lang="en-US" sz="2800" dirty="0" err="1"/>
              <a:t>atribut</a:t>
            </a:r>
            <a:r>
              <a:rPr lang="en-US" sz="2800" dirty="0"/>
              <a:t>. </a:t>
            </a:r>
            <a:r>
              <a:rPr lang="en-US" sz="2800" dirty="0" err="1" smtClean="0"/>
              <a:t>Jika</a:t>
            </a:r>
            <a:r>
              <a:rPr lang="en-US" sz="2800" dirty="0" smtClean="0"/>
              <a:t> </a:t>
            </a:r>
            <a:r>
              <a:rPr lang="en-US" sz="2800" dirty="0" err="1"/>
              <a:t>persentase</a:t>
            </a:r>
            <a:r>
              <a:rPr lang="en-US" sz="2800" dirty="0"/>
              <a:t> data yang </a:t>
            </a:r>
            <a:r>
              <a:rPr lang="en-US" sz="2800" dirty="0" err="1"/>
              <a:t>bernilai</a:t>
            </a:r>
            <a:r>
              <a:rPr lang="en-US" sz="2800" dirty="0"/>
              <a:t> </a:t>
            </a:r>
            <a:r>
              <a:rPr lang="en-US" sz="2800" dirty="0" err="1"/>
              <a:t>kosong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atribut</a:t>
            </a:r>
            <a:r>
              <a:rPr lang="en-US" sz="2800" dirty="0"/>
              <a:t> </a:t>
            </a:r>
            <a:r>
              <a:rPr lang="en-US" sz="2800" dirty="0" err="1"/>
              <a:t>lebih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30% </a:t>
            </a:r>
            <a:r>
              <a:rPr lang="en-US" sz="2800" dirty="0" err="1"/>
              <a:t>maka</a:t>
            </a:r>
            <a:r>
              <a:rPr lang="en-US" sz="2800" dirty="0"/>
              <a:t> </a:t>
            </a:r>
            <a:r>
              <a:rPr lang="en-US" sz="2800" dirty="0" err="1"/>
              <a:t>atribut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didrop</a:t>
            </a:r>
            <a:r>
              <a:rPr lang="en-US" sz="2800" dirty="0"/>
              <a:t>. Data yang </a:t>
            </a:r>
            <a:r>
              <a:rPr lang="en-US" sz="2800" dirty="0" err="1"/>
              <a:t>tidak</a:t>
            </a:r>
            <a:r>
              <a:rPr lang="en-US" sz="2800" dirty="0"/>
              <a:t> di drop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proses </a:t>
            </a:r>
            <a:r>
              <a:rPr lang="en-US" sz="2800" dirty="0" err="1"/>
              <a:t>pemodelan</a:t>
            </a:r>
            <a:endParaRPr lang="en-US" sz="2800" dirty="0"/>
          </a:p>
        </p:txBody>
      </p:sp>
      <p:grpSp>
        <p:nvGrpSpPr>
          <p:cNvPr id="8" name="Group 7"/>
          <p:cNvGrpSpPr/>
          <p:nvPr/>
        </p:nvGrpSpPr>
        <p:grpSpPr>
          <a:xfrm>
            <a:off x="5026660" y="4212814"/>
            <a:ext cx="8234680" cy="5287985"/>
            <a:chOff x="0" y="0"/>
            <a:chExt cx="3515360" cy="225742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" t="49587" r="-50" b="20"/>
            <a:stretch/>
          </p:blipFill>
          <p:spPr bwMode="auto">
            <a:xfrm>
              <a:off x="1781175" y="95250"/>
              <a:ext cx="1734185" cy="21621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607"/>
            <a:stretch/>
          </p:blipFill>
          <p:spPr bwMode="auto">
            <a:xfrm>
              <a:off x="0" y="0"/>
              <a:ext cx="1734185" cy="216090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103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1104900"/>
            <a:ext cx="16611600" cy="2462213"/>
            <a:chOff x="0" y="0"/>
            <a:chExt cx="11569700" cy="328295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9700" cy="328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2A2A2A"/>
                  </a:solidFill>
                  <a:latin typeface="Open Sans"/>
                </a:rPr>
                <a:t>Drop Data yang </a:t>
              </a:r>
              <a:r>
                <a:rPr lang="en-US" sz="8000" dirty="0" err="1">
                  <a:solidFill>
                    <a:srgbClr val="2A2A2A"/>
                  </a:solidFill>
                  <a:latin typeface="Open Sans"/>
                </a:rPr>
                <a:t>kosong</a:t>
              </a:r>
              <a:r>
                <a:rPr lang="en-US" sz="8000" dirty="0">
                  <a:solidFill>
                    <a:srgbClr val="2A2A2A"/>
                  </a:solidFill>
                  <a:latin typeface="Open Sans"/>
                </a:rPr>
                <a:t> (Null data)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0521"/>
              <a:ext cx="11569700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2A2A2A"/>
                </a:solidFill>
                <a:latin typeface="Open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66800" y="2479141"/>
            <a:ext cx="1615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D</a:t>
            </a:r>
            <a:r>
              <a:rPr lang="en-US" sz="2800" dirty="0" smtClean="0"/>
              <a:t>ata </a:t>
            </a:r>
            <a:r>
              <a:rPr lang="en-US" sz="2800" dirty="0"/>
              <a:t>yang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kosong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dirty="0" err="1"/>
              <a:t>atribut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diisi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terdekat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data </a:t>
            </a:r>
            <a:r>
              <a:rPr lang="en-US" sz="2800" dirty="0" err="1"/>
              <a:t>tersebut</a:t>
            </a:r>
            <a:r>
              <a:rPr lang="en-US" sz="2800" dirty="0"/>
              <a:t>, </a:t>
            </a:r>
            <a:r>
              <a:rPr lang="en-US" sz="2800" dirty="0" err="1"/>
              <a:t>pengisian</a:t>
            </a:r>
            <a:r>
              <a:rPr lang="en-US" sz="2800" dirty="0"/>
              <a:t> data yang </a:t>
            </a:r>
            <a:r>
              <a:rPr lang="en-US" sz="2800" dirty="0" err="1"/>
              <a:t>kosong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model K-Nearest Neighbors.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pemrosesan</a:t>
            </a:r>
            <a:r>
              <a:rPr lang="en-US" sz="2800" dirty="0"/>
              <a:t> data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r>
              <a:rPr lang="en-US" sz="2800" dirty="0"/>
              <a:t>:</a:t>
            </a: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0" y="3864136"/>
            <a:ext cx="4200525" cy="60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4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1104900"/>
            <a:ext cx="8677275" cy="1777237"/>
            <a:chOff x="0" y="0"/>
            <a:chExt cx="11569700" cy="236964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9700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2A2A2A"/>
                  </a:solidFill>
                  <a:latin typeface="Open Sans"/>
                </a:rPr>
                <a:t>Drop Outliers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0521"/>
              <a:ext cx="11569700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2A2A2A"/>
                </a:solidFill>
                <a:latin typeface="Open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66800" y="2479141"/>
            <a:ext cx="1577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Data outlier </a:t>
            </a:r>
            <a:r>
              <a:rPr lang="en-US" sz="2800" dirty="0" err="1"/>
              <a:t>adalah</a:t>
            </a:r>
            <a:r>
              <a:rPr lang="en-US" sz="2800" dirty="0"/>
              <a:t> data yang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persebaran</a:t>
            </a:r>
            <a:r>
              <a:rPr lang="en-US" sz="2800" dirty="0"/>
              <a:t> </a:t>
            </a:r>
            <a:r>
              <a:rPr lang="en-US" sz="2800" dirty="0" err="1"/>
              <a:t>sangat</a:t>
            </a:r>
            <a:r>
              <a:rPr lang="en-US" sz="2800" dirty="0"/>
              <a:t> </a:t>
            </a:r>
            <a:r>
              <a:rPr lang="en-US" sz="2800" dirty="0" err="1"/>
              <a:t>jauh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rata-rata data. Data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menyebabkan</a:t>
            </a:r>
            <a:r>
              <a:rPr lang="en-US" sz="2800" dirty="0"/>
              <a:t> </a:t>
            </a:r>
            <a:r>
              <a:rPr lang="en-US" sz="2800" dirty="0" err="1"/>
              <a:t>performansi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pemodelan</a:t>
            </a:r>
            <a:r>
              <a:rPr lang="en-US" sz="2800" dirty="0"/>
              <a:t> </a:t>
            </a:r>
            <a:r>
              <a:rPr lang="en-US" sz="2800" dirty="0" err="1"/>
              <a:t>berkurang</a:t>
            </a:r>
            <a:r>
              <a:rPr lang="en-US" sz="2800" dirty="0"/>
              <a:t>.  </a:t>
            </a:r>
            <a:r>
              <a:rPr lang="en-US" sz="2800" dirty="0" err="1"/>
              <a:t>Namun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dataset </a:t>
            </a:r>
            <a:r>
              <a:rPr lang="en-US" sz="2800" dirty="0" err="1"/>
              <a:t>ini</a:t>
            </a:r>
            <a:r>
              <a:rPr lang="en-US" sz="2800" dirty="0"/>
              <a:t> data outliers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jumlah</a:t>
            </a:r>
            <a:r>
              <a:rPr lang="en-US" sz="2800" dirty="0"/>
              <a:t> yang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terlalu</a:t>
            </a:r>
            <a:r>
              <a:rPr lang="en-US" sz="2800" dirty="0"/>
              <a:t> </a:t>
            </a:r>
            <a:r>
              <a:rPr lang="en-US" sz="2800" dirty="0" err="1"/>
              <a:t>banyak</a:t>
            </a:r>
            <a:r>
              <a:rPr lang="en-US" sz="2800" dirty="0"/>
              <a:t>,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penghapusan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data </a:t>
            </a:r>
            <a:r>
              <a:rPr lang="en-US" sz="2800" dirty="0" err="1"/>
              <a:t>tersebut</a:t>
            </a:r>
            <a:r>
              <a:rPr lang="en-US" sz="2800" dirty="0"/>
              <a:t>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berdampak</a:t>
            </a:r>
            <a:r>
              <a:rPr lang="en-US" sz="2800" dirty="0"/>
              <a:t> </a:t>
            </a:r>
            <a:r>
              <a:rPr lang="en-US" sz="2800" dirty="0" err="1"/>
              <a:t>signifikan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pemodelan</a:t>
            </a:r>
            <a:r>
              <a:rPr lang="en-US" sz="2800" dirty="0"/>
              <a:t>.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tugas</a:t>
            </a:r>
            <a:r>
              <a:rPr lang="en-US" sz="2800" dirty="0"/>
              <a:t> kali </a:t>
            </a:r>
            <a:r>
              <a:rPr lang="en-US" sz="2800" dirty="0" err="1"/>
              <a:t>ini</a:t>
            </a:r>
            <a:r>
              <a:rPr lang="en-US" sz="2800" dirty="0"/>
              <a:t> data outliers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dihilangkan</a:t>
            </a:r>
            <a:r>
              <a:rPr lang="en-US" sz="2800" dirty="0"/>
              <a:t>.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400" y="4465372"/>
            <a:ext cx="13520057" cy="54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1104900"/>
            <a:ext cx="11353800" cy="2462213"/>
            <a:chOff x="0" y="0"/>
            <a:chExt cx="11569700" cy="328295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9700" cy="3282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2A2A2A"/>
                  </a:solidFill>
                  <a:latin typeface="Open Sans"/>
                </a:rPr>
                <a:t>Features Encoding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0521"/>
              <a:ext cx="11569700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2A2A2A"/>
                </a:solidFill>
                <a:latin typeface="Open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66800" y="2479141"/>
            <a:ext cx="1577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tahap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data yang </a:t>
            </a:r>
            <a:r>
              <a:rPr lang="en-US" sz="2800" dirty="0" err="1"/>
              <a:t>bertipe</a:t>
            </a:r>
            <a:r>
              <a:rPr lang="en-US" sz="2800" dirty="0"/>
              <a:t> categorical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diencode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bertipe</a:t>
            </a:r>
            <a:r>
              <a:rPr lang="en-US" sz="2800" dirty="0"/>
              <a:t> numerical,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pemodelan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data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berjalan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baik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4076700" y="3561670"/>
            <a:ext cx="9753600" cy="7370904"/>
            <a:chOff x="0" y="0"/>
            <a:chExt cx="5972175" cy="4513239"/>
          </a:xfrm>
        </p:grpSpPr>
        <p:sp>
          <p:nvSpPr>
            <p:cNvPr id="9" name="Text Box 13"/>
            <p:cNvSpPr txBox="1"/>
            <p:nvPr/>
          </p:nvSpPr>
          <p:spPr>
            <a:xfrm>
              <a:off x="676535" y="3749517"/>
              <a:ext cx="1361814" cy="69865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D" sz="200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Sebelum</a:t>
              </a:r>
              <a:r>
                <a:rPr lang="en-ID" sz="20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Encode 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2750" y="0"/>
              <a:ext cx="3019425" cy="3676650"/>
            </a:xfrm>
            <a:prstGeom prst="rect">
              <a:avLst/>
            </a:prstGeom>
          </p:spPr>
        </p:pic>
        <p:sp>
          <p:nvSpPr>
            <p:cNvPr id="11" name="Text Box 15"/>
            <p:cNvSpPr txBox="1"/>
            <p:nvPr/>
          </p:nvSpPr>
          <p:spPr>
            <a:xfrm>
              <a:off x="3662623" y="3722664"/>
              <a:ext cx="1247775" cy="7905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D" sz="2000" dirty="0" err="1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Sesudah</a:t>
              </a:r>
              <a:r>
                <a:rPr lang="en-ID" sz="200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Encode </a:t>
              </a:r>
              <a:endPara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9050"/>
              <a:ext cx="2924175" cy="3714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4819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1104900"/>
            <a:ext cx="11353800" cy="1777237"/>
            <a:chOff x="0" y="0"/>
            <a:chExt cx="11569700" cy="236964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9700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2A2A2A"/>
                  </a:solidFill>
                  <a:latin typeface="Open Sans"/>
                </a:rPr>
                <a:t>Split Data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0521"/>
              <a:ext cx="11569700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2A2A2A"/>
                </a:solidFill>
                <a:latin typeface="Open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66800" y="2479141"/>
            <a:ext cx="1577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tahap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data yang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  <a:r>
              <a:rPr lang="en-US" sz="2800" dirty="0" err="1"/>
              <a:t>melalui</a:t>
            </a:r>
            <a:r>
              <a:rPr lang="en-US" sz="2800" dirty="0"/>
              <a:t> </a:t>
            </a:r>
            <a:r>
              <a:rPr lang="en-US" sz="2800" dirty="0" err="1"/>
              <a:t>tahap</a:t>
            </a:r>
            <a:r>
              <a:rPr lang="en-US" sz="2800" dirty="0"/>
              <a:t> </a:t>
            </a:r>
            <a:r>
              <a:rPr lang="en-US" sz="2800" dirty="0" err="1"/>
              <a:t>pra</a:t>
            </a:r>
            <a:r>
              <a:rPr lang="en-US" sz="2800" dirty="0"/>
              <a:t> proses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dibagi</a:t>
            </a:r>
            <a:r>
              <a:rPr lang="en-US" sz="2800" dirty="0"/>
              <a:t> </a:t>
            </a:r>
            <a:r>
              <a:rPr lang="en-US" sz="2800" dirty="0" err="1"/>
              <a:t>menjadi</a:t>
            </a:r>
            <a:r>
              <a:rPr lang="en-US" sz="2800" dirty="0"/>
              <a:t> </a:t>
            </a:r>
            <a:r>
              <a:rPr lang="en-US" sz="2800" dirty="0" err="1"/>
              <a:t>dua</a:t>
            </a:r>
            <a:r>
              <a:rPr lang="en-US" sz="2800" dirty="0"/>
              <a:t>, </a:t>
            </a:r>
            <a:r>
              <a:rPr lang="en-US" sz="2800" dirty="0" err="1"/>
              <a:t>yaitu</a:t>
            </a:r>
            <a:r>
              <a:rPr lang="en-US" sz="2800" dirty="0"/>
              <a:t> data train </a:t>
            </a:r>
            <a:r>
              <a:rPr lang="en-US" sz="2800" dirty="0" err="1"/>
              <a:t>dan</a:t>
            </a:r>
            <a:r>
              <a:rPr lang="en-US" sz="2800" dirty="0"/>
              <a:t> data test, data train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melatih</a:t>
            </a:r>
            <a:r>
              <a:rPr lang="en-US" sz="2800" dirty="0"/>
              <a:t> model </a:t>
            </a:r>
            <a:r>
              <a:rPr lang="en-US" sz="2800" dirty="0" err="1"/>
              <a:t>dan</a:t>
            </a:r>
            <a:r>
              <a:rPr lang="en-US" sz="2800" dirty="0"/>
              <a:t> data test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menguji</a:t>
            </a:r>
            <a:r>
              <a:rPr lang="en-US" sz="2800" dirty="0"/>
              <a:t> </a:t>
            </a:r>
            <a:r>
              <a:rPr lang="en-US" sz="2800" dirty="0" err="1"/>
              <a:t>akurasi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model yang </a:t>
            </a:r>
            <a:r>
              <a:rPr lang="en-US" sz="2800" dirty="0" err="1"/>
              <a:t>dihasilkan</a:t>
            </a:r>
            <a:r>
              <a:rPr lang="en-US" sz="2800" dirty="0"/>
              <a:t>. </a:t>
            </a:r>
            <a:r>
              <a:rPr lang="en-US" sz="2800" dirty="0" err="1"/>
              <a:t>Pada</a:t>
            </a:r>
            <a:r>
              <a:rPr lang="en-US" sz="2800" dirty="0"/>
              <a:t> data train </a:t>
            </a:r>
            <a:r>
              <a:rPr lang="en-US" sz="2800" dirty="0" err="1"/>
              <a:t>dan</a:t>
            </a:r>
            <a:r>
              <a:rPr lang="en-US" sz="2800" dirty="0"/>
              <a:t> data test, </a:t>
            </a:r>
            <a:r>
              <a:rPr lang="en-US" sz="2800" dirty="0" err="1"/>
              <a:t>variabel</a:t>
            </a:r>
            <a:r>
              <a:rPr lang="en-US" sz="2800" dirty="0"/>
              <a:t> x </a:t>
            </a:r>
            <a:r>
              <a:rPr lang="en-US" sz="2800" dirty="0" err="1"/>
              <a:t>mewakili</a:t>
            </a:r>
            <a:r>
              <a:rPr lang="en-US" sz="2800" dirty="0"/>
              <a:t> data non-label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variabel</a:t>
            </a:r>
            <a:r>
              <a:rPr lang="en-US" sz="2800" dirty="0"/>
              <a:t> y </a:t>
            </a:r>
            <a:r>
              <a:rPr lang="en-US" sz="2800" dirty="0" err="1"/>
              <a:t>mewakili</a:t>
            </a:r>
            <a:r>
              <a:rPr lang="en-US" sz="2800" dirty="0"/>
              <a:t> data label. </a:t>
            </a:r>
            <a:r>
              <a:rPr lang="en-US" sz="2800" dirty="0" err="1"/>
              <a:t>Pembagian</a:t>
            </a:r>
            <a:r>
              <a:rPr lang="en-US" sz="2800" dirty="0"/>
              <a:t> data train </a:t>
            </a:r>
            <a:r>
              <a:rPr lang="en-US" sz="2800" dirty="0" err="1"/>
              <a:t>dan</a:t>
            </a:r>
            <a:r>
              <a:rPr lang="en-US" sz="2800" dirty="0"/>
              <a:t> data test </a:t>
            </a:r>
            <a:r>
              <a:rPr lang="en-US" sz="2800" dirty="0" err="1"/>
              <a:t>adalah</a:t>
            </a:r>
            <a:r>
              <a:rPr lang="en-US" sz="2800" dirty="0"/>
              <a:t> 75% </a:t>
            </a:r>
            <a:r>
              <a:rPr lang="en-US" sz="2800" dirty="0" err="1"/>
              <a:t>untuk</a:t>
            </a:r>
            <a:r>
              <a:rPr lang="en-US" sz="2800" dirty="0"/>
              <a:t> data train </a:t>
            </a:r>
            <a:r>
              <a:rPr lang="en-US" sz="2800" dirty="0" err="1"/>
              <a:t>dan</a:t>
            </a:r>
            <a:r>
              <a:rPr lang="en-US" sz="2800" dirty="0"/>
              <a:t> 25% </a:t>
            </a:r>
            <a:r>
              <a:rPr lang="en-US" sz="2800" dirty="0" err="1"/>
              <a:t>untuk</a:t>
            </a:r>
            <a:r>
              <a:rPr lang="en-US" sz="2800" dirty="0"/>
              <a:t> data test</a:t>
            </a:r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067300"/>
            <a:ext cx="14350683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92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1104900"/>
            <a:ext cx="11353800" cy="1777237"/>
            <a:chOff x="0" y="0"/>
            <a:chExt cx="11569700" cy="236964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9700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2A2A2A"/>
                  </a:solidFill>
                  <a:latin typeface="Open Sans"/>
                </a:rPr>
                <a:t>Scaling Data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0521"/>
              <a:ext cx="11569700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2A2A2A"/>
                </a:solidFill>
                <a:latin typeface="Open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66800" y="2479141"/>
            <a:ext cx="1577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Scaling data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menyamakan</a:t>
            </a:r>
            <a:r>
              <a:rPr lang="en-US" sz="2800" dirty="0"/>
              <a:t> </a:t>
            </a:r>
            <a:r>
              <a:rPr lang="en-US" sz="2800" dirty="0" err="1"/>
              <a:t>skala</a:t>
            </a:r>
            <a:r>
              <a:rPr lang="en-US" sz="2800" dirty="0"/>
              <a:t>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dirty="0" err="1"/>
              <a:t>atribut</a:t>
            </a:r>
            <a:r>
              <a:rPr lang="en-US" sz="2800" dirty="0"/>
              <a:t>. </a:t>
            </a:r>
            <a:r>
              <a:rPr lang="en-US" sz="2800" dirty="0" err="1"/>
              <a:t>hal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agar model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bekerja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maksimal</a:t>
            </a:r>
            <a:r>
              <a:rPr lang="en-US" sz="2800" dirty="0"/>
              <a:t>, </a:t>
            </a:r>
            <a:r>
              <a:rPr lang="en-US" sz="2800" dirty="0" err="1"/>
              <a:t>metode</a:t>
            </a:r>
            <a:r>
              <a:rPr lang="en-US" sz="2800" dirty="0"/>
              <a:t> scaling yang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StandardScaler</a:t>
            </a:r>
            <a:r>
              <a:rPr lang="en-US" sz="2800" dirty="0"/>
              <a:t> yang </a:t>
            </a:r>
            <a:r>
              <a:rPr lang="en-US" sz="2800" dirty="0" err="1"/>
              <a:t>bertujuan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membuat</a:t>
            </a:r>
            <a:r>
              <a:rPr lang="en-US" sz="2800" dirty="0"/>
              <a:t> rata-rata 0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variansi</a:t>
            </a:r>
            <a:r>
              <a:rPr lang="en-US" sz="2800" dirty="0"/>
              <a:t> 1. </a:t>
            </a:r>
            <a:r>
              <a:rPr lang="en-US" sz="2800" dirty="0" err="1"/>
              <a:t>Berikut</a:t>
            </a:r>
            <a:r>
              <a:rPr lang="en-US" sz="2800" dirty="0"/>
              <a:t> </a:t>
            </a:r>
            <a:r>
              <a:rPr lang="en-US" sz="2800" dirty="0" err="1"/>
              <a:t>penerapan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StandardScaler</a:t>
            </a:r>
            <a:r>
              <a:rPr lang="en-US" sz="2800" dirty="0"/>
              <a:t>:</a:t>
            </a:r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4267200" y="4610100"/>
            <a:ext cx="8818563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447800" y="1121038"/>
            <a:ext cx="980122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ID" sz="9000" dirty="0" err="1" smtClean="0">
                <a:solidFill>
                  <a:srgbClr val="FFFFFF"/>
                </a:solidFill>
                <a:latin typeface="Open Sans"/>
              </a:rPr>
              <a:t>Pemodelan</a:t>
            </a:r>
            <a:endParaRPr lang="en-US" sz="9000" dirty="0">
              <a:solidFill>
                <a:srgbClr val="FFFFFF"/>
              </a:solidFill>
              <a:latin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9700" y="2528893"/>
            <a:ext cx="15659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 smtClean="0">
                <a:solidFill>
                  <a:schemeClr val="bg1"/>
                </a:solidFill>
              </a:rPr>
              <a:t>Pada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tahap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pemodelan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</a:rPr>
              <a:t>beberapa</a:t>
            </a:r>
            <a:r>
              <a:rPr lang="en-US" sz="2800" dirty="0" smtClean="0">
                <a:solidFill>
                  <a:schemeClr val="bg1"/>
                </a:solidFill>
              </a:rPr>
              <a:t> parameter yang </a:t>
            </a:r>
            <a:r>
              <a:rPr lang="en-US" sz="2800" dirty="0" err="1" smtClean="0">
                <a:solidFill>
                  <a:schemeClr val="bg1"/>
                </a:solidFill>
              </a:rPr>
              <a:t>ada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pada</a:t>
            </a:r>
            <a:r>
              <a:rPr lang="en-US" sz="2800" dirty="0" smtClean="0">
                <a:solidFill>
                  <a:schemeClr val="bg1"/>
                </a:solidFill>
              </a:rPr>
              <a:t> TPOT </a:t>
            </a:r>
            <a:r>
              <a:rPr lang="en-US" sz="2800" dirty="0" err="1" smtClean="0">
                <a:solidFill>
                  <a:schemeClr val="bg1"/>
                </a:solidFill>
              </a:rPr>
              <a:t>akan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diubah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dan</a:t>
            </a:r>
            <a:r>
              <a:rPr lang="en-US" sz="2800" dirty="0" smtClean="0">
                <a:solidFill>
                  <a:schemeClr val="bg1"/>
                </a:solidFill>
              </a:rPr>
              <a:t> dataset </a:t>
            </a:r>
            <a:r>
              <a:rPr lang="en-US" sz="2800" dirty="0" err="1" smtClean="0">
                <a:solidFill>
                  <a:schemeClr val="bg1"/>
                </a:solidFill>
              </a:rPr>
              <a:t>diterapkan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pada</a:t>
            </a:r>
            <a:r>
              <a:rPr lang="en-US" sz="2800" dirty="0">
                <a:solidFill>
                  <a:schemeClr val="bg1"/>
                </a:solidFill>
              </a:rPr>
              <a:t> model</a:t>
            </a:r>
            <a:r>
              <a:rPr lang="en-US" sz="2800" dirty="0" smtClean="0">
                <a:solidFill>
                  <a:schemeClr val="bg1"/>
                </a:solidFill>
              </a:rPr>
              <a:t>. Parameter </a:t>
            </a:r>
            <a:r>
              <a:rPr lang="en-US" sz="2800" dirty="0">
                <a:solidFill>
                  <a:schemeClr val="bg1"/>
                </a:solidFill>
              </a:rPr>
              <a:t>yang </a:t>
            </a:r>
            <a:r>
              <a:rPr lang="en-US" sz="2800" dirty="0" err="1">
                <a:solidFill>
                  <a:schemeClr val="bg1"/>
                </a:solidFill>
              </a:rPr>
              <a:t>diubah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adalah</a:t>
            </a:r>
            <a:r>
              <a:rPr lang="en-US" sz="2800" dirty="0">
                <a:solidFill>
                  <a:schemeClr val="bg1"/>
                </a:solidFill>
              </a:rPr>
              <a:t> generations yang </a:t>
            </a:r>
            <a:r>
              <a:rPr lang="en-US" sz="2800" dirty="0" err="1">
                <a:solidFill>
                  <a:schemeClr val="bg1"/>
                </a:solidFill>
              </a:rPr>
              <a:t>diset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dengan</a:t>
            </a:r>
            <a:r>
              <a:rPr lang="en-US" sz="2800" dirty="0">
                <a:solidFill>
                  <a:schemeClr val="bg1"/>
                </a:solidFill>
              </a:rPr>
              <a:t> 5, </a:t>
            </a:r>
            <a:r>
              <a:rPr lang="en-US" sz="2800" dirty="0" err="1">
                <a:solidFill>
                  <a:schemeClr val="bg1"/>
                </a:solidFill>
              </a:rPr>
              <a:t>population_size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diset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dengan</a:t>
            </a:r>
            <a:r>
              <a:rPr lang="en-US" sz="2800" dirty="0">
                <a:solidFill>
                  <a:schemeClr val="bg1"/>
                </a:solidFill>
              </a:rPr>
              <a:t> 50, verbosity </a:t>
            </a:r>
            <a:r>
              <a:rPr lang="en-US" sz="2800" dirty="0" err="1">
                <a:solidFill>
                  <a:schemeClr val="bg1"/>
                </a:solidFill>
              </a:rPr>
              <a:t>diset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dengan</a:t>
            </a:r>
            <a:r>
              <a:rPr lang="en-US" sz="2800" dirty="0">
                <a:solidFill>
                  <a:schemeClr val="bg1"/>
                </a:solidFill>
              </a:rPr>
              <a:t> 2,dan  </a:t>
            </a:r>
            <a:r>
              <a:rPr lang="en-US" sz="2800" dirty="0" err="1">
                <a:solidFill>
                  <a:schemeClr val="bg1"/>
                </a:solidFill>
              </a:rPr>
              <a:t>n_jobs</a:t>
            </a:r>
            <a:r>
              <a:rPr lang="en-US" sz="2800" dirty="0">
                <a:solidFill>
                  <a:schemeClr val="bg1"/>
                </a:solidFill>
              </a:rPr>
              <a:t> di set </a:t>
            </a:r>
            <a:r>
              <a:rPr lang="en-US" sz="2800" dirty="0" err="1">
                <a:solidFill>
                  <a:schemeClr val="bg1"/>
                </a:solidFill>
              </a:rPr>
              <a:t>dengan</a:t>
            </a:r>
            <a:r>
              <a:rPr lang="en-US" sz="2800" dirty="0">
                <a:solidFill>
                  <a:schemeClr val="bg1"/>
                </a:solidFill>
              </a:rPr>
              <a:t> 1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" name="Picture 7" descr="https://raw.githubusercontent.com/rhiever/tpot/master/images/tpot-ml-pipeline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52900"/>
            <a:ext cx="12753709" cy="577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2451082"/>
            <a:ext cx="14630400" cy="688341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47800" y="1121038"/>
            <a:ext cx="14554200" cy="1330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ID" sz="8000" dirty="0" err="1" smtClean="0">
                <a:latin typeface="Open Sans"/>
              </a:rPr>
              <a:t>Hasil</a:t>
            </a:r>
            <a:r>
              <a:rPr lang="en-ID" sz="8000" dirty="0" smtClean="0">
                <a:latin typeface="Open Sans"/>
              </a:rPr>
              <a:t> </a:t>
            </a:r>
            <a:r>
              <a:rPr lang="en-ID" sz="8000" dirty="0" err="1" smtClean="0">
                <a:latin typeface="Open Sans"/>
              </a:rPr>
              <a:t>Evaluasi</a:t>
            </a:r>
            <a:r>
              <a:rPr lang="en-ID" sz="8000" dirty="0" smtClean="0">
                <a:latin typeface="Open Sans"/>
              </a:rPr>
              <a:t> </a:t>
            </a:r>
            <a:r>
              <a:rPr lang="en-ID" sz="8000" dirty="0" err="1" smtClean="0">
                <a:latin typeface="Open Sans"/>
              </a:rPr>
              <a:t>Pemodelan</a:t>
            </a:r>
            <a:endParaRPr lang="en-US" sz="80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3514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57400" y="1866900"/>
            <a:ext cx="12458123" cy="7467600"/>
            <a:chOff x="0" y="0"/>
            <a:chExt cx="5438775" cy="326009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6075" y="9525"/>
              <a:ext cx="2552700" cy="325056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888615" cy="2305050"/>
            </a:xfrm>
            <a:prstGeom prst="rect">
              <a:avLst/>
            </a:prstGeom>
          </p:spPr>
        </p:pic>
      </p:grpSp>
      <p:sp>
        <p:nvSpPr>
          <p:cNvPr id="5" name="TextBox 3"/>
          <p:cNvSpPr txBox="1"/>
          <p:nvPr/>
        </p:nvSpPr>
        <p:spPr>
          <a:xfrm>
            <a:off x="1143000" y="419100"/>
            <a:ext cx="17526000" cy="11977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ID" sz="4400" dirty="0" err="1" smtClean="0">
                <a:latin typeface="Open Sans"/>
              </a:rPr>
              <a:t>Hasil</a:t>
            </a:r>
            <a:r>
              <a:rPr lang="en-ID" sz="4400" dirty="0" smtClean="0">
                <a:latin typeface="Open Sans"/>
              </a:rPr>
              <a:t> </a:t>
            </a:r>
            <a:r>
              <a:rPr lang="en-ID" sz="4400" dirty="0" err="1" smtClean="0">
                <a:latin typeface="Open Sans"/>
              </a:rPr>
              <a:t>Validasi</a:t>
            </a:r>
            <a:r>
              <a:rPr lang="en-ID" sz="4400" dirty="0" smtClean="0">
                <a:latin typeface="Open Sans"/>
              </a:rPr>
              <a:t> model </a:t>
            </a:r>
            <a:r>
              <a:rPr lang="en-ID" sz="4400" dirty="0" err="1" smtClean="0">
                <a:latin typeface="Open Sans"/>
              </a:rPr>
              <a:t>dengan</a:t>
            </a:r>
            <a:r>
              <a:rPr lang="en-ID" sz="4400" dirty="0">
                <a:latin typeface="Open Sans"/>
              </a:rPr>
              <a:t> </a:t>
            </a:r>
            <a:r>
              <a:rPr lang="en-ID" sz="4400" dirty="0" err="1">
                <a:latin typeface="Open Sans"/>
              </a:rPr>
              <a:t>metode</a:t>
            </a:r>
            <a:r>
              <a:rPr lang="en-ID" sz="4400" dirty="0">
                <a:latin typeface="Open Sans"/>
              </a:rPr>
              <a:t> k-fold cross-validation </a:t>
            </a:r>
            <a:endParaRPr lang="en-US" sz="4400" dirty="0"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2611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2036" y="3619500"/>
            <a:ext cx="7010767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 dirty="0" err="1" smtClean="0">
                <a:solidFill>
                  <a:srgbClr val="2A2A2A"/>
                </a:solidFill>
                <a:latin typeface="Open Sans"/>
              </a:rPr>
              <a:t>Eksperimen</a:t>
            </a:r>
            <a:r>
              <a:rPr lang="en-US" sz="10000" dirty="0" smtClean="0">
                <a:solidFill>
                  <a:srgbClr val="2A2A2A"/>
                </a:solidFill>
                <a:latin typeface="Open Sans"/>
              </a:rPr>
              <a:t> </a:t>
            </a:r>
            <a:endParaRPr lang="en-US" sz="10000" dirty="0">
              <a:solidFill>
                <a:srgbClr val="2A2A2A"/>
              </a:solidFill>
              <a:latin typeface="Open San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7166" b="7166"/>
          <a:stretch>
            <a:fillRect/>
          </a:stretch>
        </p:blipFill>
        <p:spPr>
          <a:xfrm>
            <a:off x="10282646" y="0"/>
            <a:ext cx="8005354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3550" y="1727086"/>
            <a:ext cx="7715250" cy="2658094"/>
            <a:chOff x="0" y="0"/>
            <a:chExt cx="8787170" cy="3544124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787170" cy="1623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5400" dirty="0" err="1" smtClean="0">
                  <a:solidFill>
                    <a:srgbClr val="2A2A2A"/>
                  </a:solidFill>
                  <a:latin typeface="Open Sans"/>
                </a:rPr>
                <a:t>Daftar</a:t>
              </a:r>
              <a:r>
                <a:rPr lang="en-US" sz="5400" dirty="0" smtClean="0">
                  <a:solidFill>
                    <a:srgbClr val="2A2A2A"/>
                  </a:solidFill>
                  <a:latin typeface="Open Sans"/>
                </a:rPr>
                <a:t> Isi </a:t>
              </a:r>
              <a:endParaRPr lang="en-US" sz="5400" dirty="0">
                <a:solidFill>
                  <a:srgbClr val="399D4E"/>
                </a:solidFill>
                <a:latin typeface="Open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13018"/>
              <a:ext cx="8787170" cy="1231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dirty="0" smtClean="0">
                  <a:solidFill>
                    <a:srgbClr val="2A2A2A"/>
                  </a:solidFill>
                  <a:latin typeface="Open Sans Bold"/>
                </a:rPr>
                <a:t>Machine Learning Automated TPOT</a:t>
              </a:r>
              <a:endParaRPr lang="en-US" sz="3000" dirty="0">
                <a:solidFill>
                  <a:srgbClr val="2A2A2A"/>
                </a:solidFill>
                <a:latin typeface="Open Sans Bold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33550" y="4797871"/>
            <a:ext cx="5997460" cy="376204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381327" y="1998756"/>
            <a:ext cx="6077873" cy="6289487"/>
            <a:chOff x="0" y="0"/>
            <a:chExt cx="8103830" cy="8385983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8103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 err="1" smtClean="0">
                  <a:solidFill>
                    <a:srgbClr val="2A2A2A"/>
                  </a:solidFill>
                  <a:latin typeface="Open Sans"/>
                </a:rPr>
                <a:t>Formulasi</a:t>
              </a:r>
              <a:r>
                <a:rPr lang="en-US" sz="2500" dirty="0" smtClean="0">
                  <a:solidFill>
                    <a:srgbClr val="2A2A2A"/>
                  </a:solidFill>
                  <a:latin typeface="Open Sans"/>
                </a:rPr>
                <a:t> </a:t>
              </a:r>
              <a:r>
                <a:rPr lang="en-US" sz="2500" dirty="0" err="1" smtClean="0">
                  <a:solidFill>
                    <a:srgbClr val="2A2A2A"/>
                  </a:solidFill>
                  <a:latin typeface="Open Sans"/>
                </a:rPr>
                <a:t>Masalah</a:t>
              </a:r>
              <a:r>
                <a:rPr lang="en-US" sz="2500" dirty="0" smtClean="0">
                  <a:solidFill>
                    <a:srgbClr val="2A2A2A"/>
                  </a:solidFill>
                  <a:latin typeface="Open Sans"/>
                </a:rPr>
                <a:t> </a:t>
              </a:r>
              <a:endParaRPr lang="en-US" sz="2500" dirty="0">
                <a:solidFill>
                  <a:srgbClr val="2A2A2A"/>
                </a:solidFill>
                <a:latin typeface="Open Sans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1032062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520140"/>
              <a:ext cx="8103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 err="1" smtClean="0">
                  <a:solidFill>
                    <a:srgbClr val="2A2A2A"/>
                  </a:solidFill>
                  <a:latin typeface="Open Sans"/>
                </a:rPr>
                <a:t>Eksplorasi</a:t>
              </a:r>
              <a:r>
                <a:rPr lang="en-US" sz="2500" dirty="0" smtClean="0">
                  <a:solidFill>
                    <a:srgbClr val="2A2A2A"/>
                  </a:solidFill>
                  <a:latin typeface="Open Sans"/>
                </a:rPr>
                <a:t> </a:t>
              </a:r>
              <a:r>
                <a:rPr lang="en-US" sz="2500" dirty="0" err="1" smtClean="0">
                  <a:solidFill>
                    <a:srgbClr val="2A2A2A"/>
                  </a:solidFill>
                  <a:latin typeface="Open Sans"/>
                </a:rPr>
                <a:t>dan</a:t>
              </a:r>
              <a:r>
                <a:rPr lang="en-US" sz="2500" dirty="0" smtClean="0">
                  <a:solidFill>
                    <a:srgbClr val="2A2A2A"/>
                  </a:solidFill>
                  <a:latin typeface="Open Sans"/>
                </a:rPr>
                <a:t> </a:t>
              </a:r>
              <a:r>
                <a:rPr lang="en-US" sz="2500" dirty="0" err="1" smtClean="0">
                  <a:solidFill>
                    <a:srgbClr val="2A2A2A"/>
                  </a:solidFill>
                  <a:latin typeface="Open Sans"/>
                </a:rPr>
                <a:t>persiapan</a:t>
              </a:r>
              <a:r>
                <a:rPr lang="en-US" sz="2500" dirty="0" smtClean="0">
                  <a:solidFill>
                    <a:srgbClr val="2A2A2A"/>
                  </a:solidFill>
                  <a:latin typeface="Open Sans"/>
                </a:rPr>
                <a:t> data </a:t>
              </a:r>
              <a:endParaRPr lang="en-US" sz="2500" dirty="0">
                <a:solidFill>
                  <a:srgbClr val="2A2A2A"/>
                </a:solidFill>
                <a:latin typeface="Open Sans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609352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3097430"/>
              <a:ext cx="8103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 err="1" smtClean="0">
                  <a:solidFill>
                    <a:srgbClr val="2A2A2A"/>
                  </a:solidFill>
                  <a:latin typeface="Open Sans"/>
                </a:rPr>
                <a:t>Pemodelan</a:t>
              </a:r>
              <a:r>
                <a:rPr lang="en-US" sz="2500" dirty="0" smtClean="0">
                  <a:solidFill>
                    <a:srgbClr val="2A2A2A"/>
                  </a:solidFill>
                  <a:latin typeface="Open Sans"/>
                </a:rPr>
                <a:t> </a:t>
              </a:r>
              <a:endParaRPr lang="en-US" sz="2500" dirty="0">
                <a:solidFill>
                  <a:srgbClr val="2A2A2A"/>
                </a:solidFill>
                <a:latin typeface="Open Sans"/>
              </a:endParaRP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4186642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4674720"/>
              <a:ext cx="8103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 err="1" smtClean="0">
                  <a:solidFill>
                    <a:srgbClr val="2A2A2A"/>
                  </a:solidFill>
                  <a:latin typeface="Open Sans"/>
                </a:rPr>
                <a:t>Eksperimen</a:t>
              </a:r>
              <a:r>
                <a:rPr lang="en-US" sz="2500" dirty="0" smtClean="0">
                  <a:solidFill>
                    <a:srgbClr val="2A2A2A"/>
                  </a:solidFill>
                  <a:latin typeface="Open Sans"/>
                </a:rPr>
                <a:t> </a:t>
              </a:r>
              <a:endParaRPr lang="en-US" sz="2500" dirty="0">
                <a:solidFill>
                  <a:srgbClr val="2A2A2A"/>
                </a:solidFill>
                <a:latin typeface="Open Sans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0" y="5763931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6252010"/>
              <a:ext cx="8103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 err="1" smtClean="0">
                  <a:solidFill>
                    <a:srgbClr val="2A2A2A"/>
                  </a:solidFill>
                  <a:latin typeface="Open Sans"/>
                </a:rPr>
                <a:t>Evaluasi</a:t>
              </a:r>
              <a:r>
                <a:rPr lang="en-US" sz="2500" dirty="0" smtClean="0">
                  <a:solidFill>
                    <a:srgbClr val="2A2A2A"/>
                  </a:solidFill>
                  <a:latin typeface="Open Sans"/>
                </a:rPr>
                <a:t> </a:t>
              </a:r>
              <a:r>
                <a:rPr lang="en-US" sz="2500" dirty="0" err="1" smtClean="0">
                  <a:solidFill>
                    <a:srgbClr val="2A2A2A"/>
                  </a:solidFill>
                  <a:latin typeface="Open Sans"/>
                </a:rPr>
                <a:t>Eksperimen</a:t>
              </a:r>
              <a:r>
                <a:rPr lang="en-US" sz="2500" dirty="0" smtClean="0">
                  <a:solidFill>
                    <a:srgbClr val="2A2A2A"/>
                  </a:solidFill>
                  <a:latin typeface="Open Sans"/>
                </a:rPr>
                <a:t> </a:t>
              </a:r>
              <a:endParaRPr lang="en-US" sz="2500" dirty="0">
                <a:solidFill>
                  <a:srgbClr val="2A2A2A"/>
                </a:solidFill>
                <a:latin typeface="Open Sans"/>
              </a:endParaRPr>
            </a:p>
          </p:txBody>
        </p:sp>
        <p:sp>
          <p:nvSpPr>
            <p:cNvPr id="16" name="AutoShape 16"/>
            <p:cNvSpPr/>
            <p:nvPr/>
          </p:nvSpPr>
          <p:spPr>
            <a:xfrm>
              <a:off x="0" y="7341221"/>
              <a:ext cx="8103830" cy="0"/>
            </a:xfrm>
            <a:prstGeom prst="line">
              <a:avLst/>
            </a:prstGeom>
            <a:ln w="12700" cap="rnd">
              <a:solidFill>
                <a:srgbClr val="399D4E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7829300"/>
              <a:ext cx="8103830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dirty="0" err="1" smtClean="0">
                  <a:solidFill>
                    <a:srgbClr val="2A2A2A"/>
                  </a:solidFill>
                  <a:latin typeface="Open Sans"/>
                </a:rPr>
                <a:t>Kesimpulan</a:t>
              </a:r>
              <a:r>
                <a:rPr lang="en-US" sz="2500" dirty="0" smtClean="0">
                  <a:solidFill>
                    <a:srgbClr val="2A2A2A"/>
                  </a:solidFill>
                  <a:latin typeface="Open Sans"/>
                </a:rPr>
                <a:t> </a:t>
              </a:r>
              <a:endParaRPr lang="en-US" sz="2500" dirty="0">
                <a:solidFill>
                  <a:srgbClr val="2A2A2A"/>
                </a:solidFill>
                <a:latin typeface="Ope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88756" y="1104900"/>
            <a:ext cx="1488000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 err="1" smtClean="0">
                <a:solidFill>
                  <a:srgbClr val="2A2A2A"/>
                </a:solidFill>
                <a:latin typeface="Open Sans"/>
              </a:rPr>
              <a:t>Eksperimen</a:t>
            </a:r>
            <a:r>
              <a:rPr lang="en-US" sz="8500" dirty="0" smtClean="0">
                <a:solidFill>
                  <a:srgbClr val="2A2A2A"/>
                </a:solidFill>
                <a:latin typeface="Open Sans"/>
              </a:rPr>
              <a:t> </a:t>
            </a:r>
            <a:endParaRPr lang="en-US" sz="8500" dirty="0">
              <a:solidFill>
                <a:srgbClr val="399D4E"/>
              </a:solidFill>
              <a:latin typeface="Open San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99013" y="2628900"/>
            <a:ext cx="1509261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eksperimen</a:t>
            </a:r>
            <a:r>
              <a:rPr lang="en-US" sz="3200" dirty="0"/>
              <a:t>, </a:t>
            </a:r>
            <a:r>
              <a:rPr lang="en-US" sz="3200" dirty="0" err="1"/>
              <a:t>dilakukan</a:t>
            </a:r>
            <a:r>
              <a:rPr lang="en-US" sz="3200" dirty="0"/>
              <a:t> </a:t>
            </a:r>
            <a:r>
              <a:rPr lang="en-US" sz="3200" dirty="0" err="1"/>
              <a:t>perubahan</a:t>
            </a:r>
            <a:r>
              <a:rPr lang="en-US" sz="3200" dirty="0"/>
              <a:t> </a:t>
            </a:r>
            <a:r>
              <a:rPr lang="en-US" sz="3200" dirty="0" err="1"/>
              <a:t>terhadap</a:t>
            </a:r>
            <a:r>
              <a:rPr lang="en-US" sz="3200" dirty="0"/>
              <a:t> parameter model. Parameter yang </a:t>
            </a:r>
            <a:r>
              <a:rPr lang="en-US" sz="3200" dirty="0" err="1"/>
              <a:t>diubah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 parameter yang </a:t>
            </a:r>
            <a:r>
              <a:rPr lang="en-US" sz="3200" dirty="0" err="1"/>
              <a:t>diubah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 generations yang </a:t>
            </a:r>
            <a:r>
              <a:rPr lang="en-US" sz="3200" dirty="0" err="1"/>
              <a:t>diset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10, </a:t>
            </a:r>
            <a:r>
              <a:rPr lang="en-US" sz="3200" dirty="0" err="1"/>
              <a:t>population_size</a:t>
            </a:r>
            <a:r>
              <a:rPr lang="en-US" sz="3200" dirty="0"/>
              <a:t> </a:t>
            </a:r>
            <a:r>
              <a:rPr lang="en-US" sz="3200" dirty="0" err="1"/>
              <a:t>diset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5, verbosity </a:t>
            </a:r>
            <a:r>
              <a:rPr lang="en-US" sz="3200" dirty="0" err="1"/>
              <a:t>diset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2, </a:t>
            </a:r>
            <a:r>
              <a:rPr lang="en-US" sz="3200" dirty="0" err="1"/>
              <a:t>n_jobs</a:t>
            </a:r>
            <a:r>
              <a:rPr lang="en-US" sz="3200" dirty="0"/>
              <a:t> di set </a:t>
            </a:r>
            <a:r>
              <a:rPr lang="en-US" sz="3200" dirty="0" err="1"/>
              <a:t>dengan</a:t>
            </a:r>
            <a:r>
              <a:rPr lang="en-US" sz="3200" dirty="0"/>
              <a:t> 1, </a:t>
            </a:r>
            <a:r>
              <a:rPr lang="en-US" sz="3200" dirty="0" err="1"/>
              <a:t>random_state</a:t>
            </a:r>
            <a:r>
              <a:rPr lang="en-US" sz="3200" dirty="0"/>
              <a:t> </a:t>
            </a:r>
            <a:r>
              <a:rPr lang="en-US" sz="3200" dirty="0" err="1"/>
              <a:t>diset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42, cv </a:t>
            </a:r>
            <a:r>
              <a:rPr lang="en-US" sz="3200" dirty="0" err="1"/>
              <a:t>diset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5, </a:t>
            </a:r>
            <a:r>
              <a:rPr lang="en-US" sz="3200" dirty="0" err="1"/>
              <a:t>early_stop</a:t>
            </a:r>
            <a:r>
              <a:rPr lang="en-US" sz="3200" dirty="0"/>
              <a:t> </a:t>
            </a:r>
            <a:r>
              <a:rPr lang="en-US" sz="3200" dirty="0" err="1"/>
              <a:t>diset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4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Konfigurasi</a:t>
            </a:r>
            <a:r>
              <a:rPr lang="en-US" sz="3200" dirty="0"/>
              <a:t> operator yang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 TPOT Light. </a:t>
            </a:r>
            <a:r>
              <a:rPr lang="en-US" sz="3200" dirty="0" err="1"/>
              <a:t>Konfigurasi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karena</a:t>
            </a:r>
            <a:r>
              <a:rPr lang="en-US" sz="3200" dirty="0"/>
              <a:t> TPOT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mencari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rentang</a:t>
            </a:r>
            <a:r>
              <a:rPr lang="en-US" sz="3200" dirty="0"/>
              <a:t> </a:t>
            </a:r>
            <a:r>
              <a:rPr lang="en-US" sz="3200" dirty="0" err="1"/>
              <a:t>terbatas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praprosesor</a:t>
            </a:r>
            <a:r>
              <a:rPr lang="en-US" sz="3200" dirty="0"/>
              <a:t>, </a:t>
            </a:r>
            <a:r>
              <a:rPr lang="en-US" sz="3200" dirty="0" err="1"/>
              <a:t>konstruktor</a:t>
            </a:r>
            <a:r>
              <a:rPr lang="en-US" sz="3200" dirty="0"/>
              <a:t> </a:t>
            </a:r>
            <a:r>
              <a:rPr lang="en-US" sz="3200" dirty="0" err="1"/>
              <a:t>fitur</a:t>
            </a:r>
            <a:r>
              <a:rPr lang="en-US" sz="3200" dirty="0"/>
              <a:t>, </a:t>
            </a:r>
            <a:r>
              <a:rPr lang="en-US" sz="3200" dirty="0" err="1"/>
              <a:t>penyeleksi</a:t>
            </a:r>
            <a:r>
              <a:rPr lang="en-US" sz="3200" dirty="0"/>
              <a:t> </a:t>
            </a:r>
            <a:r>
              <a:rPr lang="en-US" sz="3200" dirty="0" err="1"/>
              <a:t>fitur</a:t>
            </a:r>
            <a:r>
              <a:rPr lang="en-US" sz="3200" dirty="0"/>
              <a:t>, model, </a:t>
            </a:r>
            <a:r>
              <a:rPr lang="en-US" sz="3200" dirty="0" err="1"/>
              <a:t>dan</a:t>
            </a:r>
            <a:r>
              <a:rPr lang="en-US" sz="3200" dirty="0"/>
              <a:t> parameter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menemukan</a:t>
            </a:r>
            <a:r>
              <a:rPr lang="en-US" sz="3200" dirty="0"/>
              <a:t> </a:t>
            </a:r>
            <a:r>
              <a:rPr lang="en-US" sz="3200" dirty="0" err="1"/>
              <a:t>serangkaian</a:t>
            </a:r>
            <a:r>
              <a:rPr lang="en-US" sz="3200" dirty="0"/>
              <a:t> operator yang </a:t>
            </a:r>
            <a:r>
              <a:rPr lang="en-US" sz="3200" dirty="0" err="1"/>
              <a:t>meminimalkan</a:t>
            </a:r>
            <a:r>
              <a:rPr lang="en-US" sz="3200" dirty="0"/>
              <a:t> </a:t>
            </a:r>
            <a:r>
              <a:rPr lang="en-US" sz="3200" dirty="0" err="1"/>
              <a:t>kesalahan</a:t>
            </a:r>
            <a:r>
              <a:rPr lang="en-US" sz="3200" dirty="0"/>
              <a:t> </a:t>
            </a:r>
            <a:r>
              <a:rPr lang="en-US" sz="3200" dirty="0" err="1"/>
              <a:t>prediksi</a:t>
            </a:r>
            <a:r>
              <a:rPr lang="en-US" sz="3200" dirty="0"/>
              <a:t> model. </a:t>
            </a:r>
            <a:r>
              <a:rPr lang="en-US" sz="3200" dirty="0" err="1"/>
              <a:t>Hanya</a:t>
            </a:r>
            <a:r>
              <a:rPr lang="en-US" sz="3200" dirty="0"/>
              <a:t> operator yang </a:t>
            </a:r>
            <a:r>
              <a:rPr lang="en-US" sz="3200" dirty="0" err="1"/>
              <a:t>lebih</a:t>
            </a:r>
            <a:r>
              <a:rPr lang="en-US" sz="3200" dirty="0"/>
              <a:t> </a:t>
            </a:r>
            <a:r>
              <a:rPr lang="en-US" sz="3200" dirty="0" err="1"/>
              <a:t>sederhana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berjalan</a:t>
            </a:r>
            <a:r>
              <a:rPr lang="en-US" sz="3200" dirty="0"/>
              <a:t> </a:t>
            </a:r>
            <a:r>
              <a:rPr lang="en-US" sz="3200" dirty="0" err="1"/>
              <a:t>cepat</a:t>
            </a:r>
            <a:r>
              <a:rPr lang="en-US" sz="3200" dirty="0"/>
              <a:t> yang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jalur</a:t>
            </a:r>
            <a:r>
              <a:rPr lang="en-US" sz="3200" dirty="0"/>
              <a:t> </a:t>
            </a:r>
            <a:r>
              <a:rPr lang="en-US" sz="3200" dirty="0" err="1"/>
              <a:t>pipa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, </a:t>
            </a:r>
            <a:r>
              <a:rPr lang="en-US" sz="3200" dirty="0" err="1"/>
              <a:t>jadi</a:t>
            </a:r>
            <a:r>
              <a:rPr lang="en-US" sz="3200" dirty="0"/>
              <a:t> TPOT Light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berguna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menemukan</a:t>
            </a:r>
            <a:r>
              <a:rPr lang="en-US" sz="3200" dirty="0"/>
              <a:t> </a:t>
            </a:r>
            <a:r>
              <a:rPr lang="en-US" sz="3200" dirty="0" err="1"/>
              <a:t>jalur</a:t>
            </a:r>
            <a:r>
              <a:rPr lang="en-US" sz="3200" dirty="0"/>
              <a:t> </a:t>
            </a:r>
            <a:r>
              <a:rPr lang="en-US" sz="3200" dirty="0" err="1"/>
              <a:t>pipa</a:t>
            </a:r>
            <a:r>
              <a:rPr lang="en-US" sz="3200" dirty="0"/>
              <a:t> yang </a:t>
            </a:r>
            <a:r>
              <a:rPr lang="en-US" sz="3200" dirty="0" err="1"/>
              <a:t>cepat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sederhana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masalah</a:t>
            </a:r>
            <a:r>
              <a:rPr lang="en-US" sz="3200" dirty="0"/>
              <a:t> </a:t>
            </a:r>
            <a:r>
              <a:rPr lang="en-US" sz="3200" dirty="0" err="1"/>
              <a:t>klasifikasi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regresi</a:t>
            </a:r>
            <a:r>
              <a:rPr lang="en-US" sz="3200" dirty="0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688756" y="1104900"/>
            <a:ext cx="1488000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 err="1" smtClean="0">
                <a:solidFill>
                  <a:srgbClr val="2A2A2A"/>
                </a:solidFill>
                <a:latin typeface="Open Sans"/>
              </a:rPr>
              <a:t>Hasil</a:t>
            </a:r>
            <a:r>
              <a:rPr lang="en-US" sz="8500" dirty="0" smtClean="0">
                <a:solidFill>
                  <a:srgbClr val="2A2A2A"/>
                </a:solidFill>
                <a:latin typeface="Open Sans"/>
              </a:rPr>
              <a:t> </a:t>
            </a:r>
            <a:r>
              <a:rPr lang="en-US" sz="8500" dirty="0" err="1" smtClean="0">
                <a:solidFill>
                  <a:srgbClr val="2A2A2A"/>
                </a:solidFill>
                <a:latin typeface="Open Sans"/>
              </a:rPr>
              <a:t>Pemodelan</a:t>
            </a:r>
            <a:r>
              <a:rPr lang="en-US" sz="8500" dirty="0" smtClean="0">
                <a:solidFill>
                  <a:srgbClr val="2A2A2A"/>
                </a:solidFill>
                <a:latin typeface="Open Sans"/>
              </a:rPr>
              <a:t> </a:t>
            </a:r>
            <a:r>
              <a:rPr lang="en-US" sz="8500" dirty="0" err="1" smtClean="0">
                <a:solidFill>
                  <a:srgbClr val="2A2A2A"/>
                </a:solidFill>
                <a:latin typeface="Open Sans"/>
              </a:rPr>
              <a:t>Eksperimen</a:t>
            </a:r>
            <a:r>
              <a:rPr lang="en-US" sz="8500" dirty="0" smtClean="0">
                <a:solidFill>
                  <a:srgbClr val="2A2A2A"/>
                </a:solidFill>
                <a:latin typeface="Open Sans"/>
              </a:rPr>
              <a:t>  </a:t>
            </a:r>
            <a:endParaRPr lang="en-US" sz="8500" dirty="0">
              <a:solidFill>
                <a:srgbClr val="399D4E"/>
              </a:solidFill>
              <a:latin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756" y="2628900"/>
            <a:ext cx="13398844" cy="702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8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id="4" name="TextBox 4"/>
          <p:cNvSpPr txBox="1"/>
          <p:nvPr/>
        </p:nvSpPr>
        <p:spPr>
          <a:xfrm>
            <a:off x="1371600" y="3772910"/>
            <a:ext cx="6320817" cy="2616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 dirty="0" err="1">
                <a:solidFill>
                  <a:srgbClr val="FFFFFF"/>
                </a:solidFill>
                <a:latin typeface="Open Sans"/>
              </a:rPr>
              <a:t>Evaluasi</a:t>
            </a:r>
            <a:r>
              <a:rPr lang="en-US" sz="8499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8499" dirty="0" err="1">
                <a:solidFill>
                  <a:srgbClr val="FFFFFF"/>
                </a:solidFill>
                <a:latin typeface="Open Sans"/>
              </a:rPr>
              <a:t>Eksperimen</a:t>
            </a:r>
            <a:r>
              <a:rPr lang="en-US" sz="8499" dirty="0">
                <a:solidFill>
                  <a:srgbClr val="FFFFFF"/>
                </a:solidFill>
                <a:latin typeface="Open Sans"/>
              </a:rPr>
              <a:t> </a:t>
            </a:r>
            <a:endParaRPr lang="en-US" sz="8500" dirty="0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1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109404" y="1709678"/>
            <a:ext cx="6155907" cy="6867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688756" y="1104900"/>
            <a:ext cx="1488000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 err="1">
                <a:solidFill>
                  <a:srgbClr val="2A2A2A"/>
                </a:solidFill>
                <a:latin typeface="Open Sans"/>
              </a:rPr>
              <a:t>Evaluasi</a:t>
            </a:r>
            <a:r>
              <a:rPr lang="en-US" sz="8500" dirty="0">
                <a:solidFill>
                  <a:srgbClr val="2A2A2A"/>
                </a:solidFill>
                <a:latin typeface="Open Sans"/>
              </a:rPr>
              <a:t> </a:t>
            </a:r>
            <a:r>
              <a:rPr lang="en-US" sz="8500" dirty="0" err="1">
                <a:solidFill>
                  <a:srgbClr val="2A2A2A"/>
                </a:solidFill>
                <a:latin typeface="Open Sans"/>
              </a:rPr>
              <a:t>Eksperimen</a:t>
            </a:r>
            <a:r>
              <a:rPr lang="en-US" sz="8500" dirty="0">
                <a:solidFill>
                  <a:srgbClr val="2A2A2A"/>
                </a:solidFill>
                <a:latin typeface="Open Sans"/>
              </a:rPr>
              <a:t> </a:t>
            </a:r>
            <a:endParaRPr lang="en-US" sz="8500" dirty="0">
              <a:solidFill>
                <a:srgbClr val="399D4E"/>
              </a:solidFill>
              <a:latin typeface="Open San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6985" y="2781300"/>
            <a:ext cx="148800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evaluasi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terlihat</a:t>
            </a:r>
            <a:r>
              <a:rPr lang="en-US" sz="3200" dirty="0"/>
              <a:t> </a:t>
            </a:r>
            <a:r>
              <a:rPr lang="en-US" sz="3200" dirty="0" err="1"/>
              <a:t>akurasi</a:t>
            </a:r>
            <a:r>
              <a:rPr lang="en-US" sz="3200" dirty="0"/>
              <a:t> yang </a:t>
            </a:r>
            <a:r>
              <a:rPr lang="en-US" sz="3200" dirty="0" err="1"/>
              <a:t>dicapai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 85%. </a:t>
            </a:r>
            <a:r>
              <a:rPr lang="en-US" sz="3200" dirty="0" err="1"/>
              <a:t>kemudian</a:t>
            </a:r>
            <a:r>
              <a:rPr lang="en-US" sz="3200" dirty="0"/>
              <a:t> </a:t>
            </a:r>
            <a:r>
              <a:rPr lang="en-US" sz="3200" dirty="0" err="1"/>
              <a:t>dilakukan</a:t>
            </a:r>
            <a:r>
              <a:rPr lang="en-US" sz="3200" dirty="0"/>
              <a:t> </a:t>
            </a:r>
            <a:r>
              <a:rPr lang="en-US" sz="3200" dirty="0" err="1"/>
              <a:t>validasi</a:t>
            </a:r>
            <a:r>
              <a:rPr lang="en-US" sz="3200" dirty="0"/>
              <a:t> </a:t>
            </a:r>
            <a:r>
              <a:rPr lang="en-US" sz="3200" dirty="0" err="1"/>
              <a:t>silang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memperkirakan</a:t>
            </a:r>
            <a:r>
              <a:rPr lang="en-US" sz="3200" dirty="0"/>
              <a:t> </a:t>
            </a:r>
            <a:r>
              <a:rPr lang="en-US" sz="3200" dirty="0" err="1"/>
              <a:t>keterampilan</a:t>
            </a:r>
            <a:r>
              <a:rPr lang="en-US" sz="3200" dirty="0"/>
              <a:t> model TPOT </a:t>
            </a:r>
            <a:r>
              <a:rPr lang="en-US" sz="3200" dirty="0" err="1"/>
              <a:t>pada</a:t>
            </a:r>
            <a:r>
              <a:rPr lang="en-US" sz="3200" dirty="0"/>
              <a:t> data yang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terlihat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k-fold cross-validation </a:t>
            </a:r>
            <a:r>
              <a:rPr lang="en-US" sz="3200" dirty="0" err="1"/>
              <a:t>dengan</a:t>
            </a:r>
            <a:r>
              <a:rPr lang="en-US" sz="3200" dirty="0"/>
              <a:t> 5 </a:t>
            </a:r>
            <a:r>
              <a:rPr lang="en-US" sz="3200" dirty="0" err="1"/>
              <a:t>lipatan</a:t>
            </a:r>
            <a:r>
              <a:rPr lang="en-US" sz="3200" dirty="0"/>
              <a:t>. </a:t>
            </a:r>
            <a:r>
              <a:rPr lang="en-US" sz="3200" dirty="0" err="1"/>
              <a:t>Penggunaan</a:t>
            </a:r>
            <a:r>
              <a:rPr lang="en-US" sz="3200" dirty="0"/>
              <a:t> </a:t>
            </a:r>
            <a:r>
              <a:rPr lang="en-US" sz="3200" dirty="0" err="1"/>
              <a:t>metode</a:t>
            </a:r>
            <a:r>
              <a:rPr lang="en-US" sz="3200" dirty="0"/>
              <a:t> </a:t>
            </a:r>
            <a:r>
              <a:rPr lang="en-US" sz="3200" dirty="0" err="1"/>
              <a:t>ini</a:t>
            </a:r>
            <a:r>
              <a:rPr lang="en-US" sz="3200" dirty="0"/>
              <a:t> </a:t>
            </a:r>
            <a:r>
              <a:rPr lang="en-US" sz="3200" dirty="0" err="1"/>
              <a:t>dilakukan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mengetahui</a:t>
            </a:r>
            <a:r>
              <a:rPr lang="en-US" sz="3200" dirty="0"/>
              <a:t> rata-rata </a:t>
            </a:r>
            <a:r>
              <a:rPr lang="en-US" sz="3200" dirty="0" err="1"/>
              <a:t>keberhasilan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model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cara</a:t>
            </a:r>
            <a:r>
              <a:rPr lang="en-US" sz="3200" dirty="0"/>
              <a:t> </a:t>
            </a:r>
            <a:r>
              <a:rPr lang="en-US" sz="3200" dirty="0" err="1"/>
              <a:t>melakukan</a:t>
            </a:r>
            <a:r>
              <a:rPr lang="en-US" sz="3200" dirty="0"/>
              <a:t> </a:t>
            </a:r>
            <a:r>
              <a:rPr lang="en-US" sz="3200" dirty="0" err="1"/>
              <a:t>perulangan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mengacak</a:t>
            </a:r>
            <a:r>
              <a:rPr lang="en-US" sz="3200" dirty="0"/>
              <a:t> </a:t>
            </a:r>
            <a:r>
              <a:rPr lang="en-US" sz="3200" dirty="0" err="1"/>
              <a:t>atribut</a:t>
            </a:r>
            <a:r>
              <a:rPr lang="en-US" sz="3200" dirty="0"/>
              <a:t> </a:t>
            </a:r>
            <a:r>
              <a:rPr lang="en-US" sz="3200" dirty="0" err="1"/>
              <a:t>masukan</a:t>
            </a:r>
            <a:r>
              <a:rPr lang="en-US" sz="3200" dirty="0"/>
              <a:t> </a:t>
            </a:r>
            <a:r>
              <a:rPr lang="en-US" sz="3200" dirty="0" err="1"/>
              <a:t>sehingga</a:t>
            </a:r>
            <a:r>
              <a:rPr lang="en-US" sz="3200" dirty="0"/>
              <a:t> model </a:t>
            </a:r>
            <a:r>
              <a:rPr lang="en-US" sz="3200" dirty="0" err="1"/>
              <a:t>teruji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beberapa</a:t>
            </a:r>
            <a:r>
              <a:rPr lang="en-US" sz="3200" dirty="0"/>
              <a:t> </a:t>
            </a:r>
            <a:r>
              <a:rPr lang="en-US" sz="3200" dirty="0" err="1"/>
              <a:t>atribut</a:t>
            </a:r>
            <a:r>
              <a:rPr lang="en-US" sz="3200" dirty="0"/>
              <a:t> input yang </a:t>
            </a:r>
            <a:r>
              <a:rPr lang="en-US" sz="3200" dirty="0" err="1"/>
              <a:t>acak</a:t>
            </a:r>
            <a:r>
              <a:rPr lang="en-US" sz="3200" dirty="0"/>
              <a:t>. Rata - rata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akurasi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validasi</a:t>
            </a:r>
            <a:r>
              <a:rPr lang="en-US" sz="3200" dirty="0"/>
              <a:t> model </a:t>
            </a:r>
            <a:r>
              <a:rPr lang="en-US" sz="3200" dirty="0" err="1"/>
              <a:t>adalah</a:t>
            </a:r>
            <a:r>
              <a:rPr lang="en-US" sz="3200" dirty="0"/>
              <a:t> 85%. Dari </a:t>
            </a:r>
            <a:r>
              <a:rPr lang="en-US" sz="3200" dirty="0" err="1"/>
              <a:t>hasil</a:t>
            </a:r>
            <a:r>
              <a:rPr lang="en-US" sz="3200" dirty="0"/>
              <a:t> </a:t>
            </a:r>
            <a:r>
              <a:rPr lang="en-US" sz="3200" dirty="0" err="1"/>
              <a:t>validasi</a:t>
            </a:r>
            <a:r>
              <a:rPr lang="en-US" sz="3200" dirty="0"/>
              <a:t> </a:t>
            </a:r>
            <a:r>
              <a:rPr lang="en-US" sz="3200" dirty="0" err="1"/>
              <a:t>menunjukan</a:t>
            </a:r>
            <a:r>
              <a:rPr lang="en-US" sz="3200" dirty="0"/>
              <a:t> </a:t>
            </a:r>
            <a:r>
              <a:rPr lang="en-US" sz="3200" dirty="0" err="1"/>
              <a:t>bahwa</a:t>
            </a:r>
            <a:r>
              <a:rPr lang="en-US" sz="3200" dirty="0"/>
              <a:t> model </a:t>
            </a:r>
            <a:r>
              <a:rPr lang="en-US" sz="3200" dirty="0" err="1"/>
              <a:t>telah</a:t>
            </a:r>
            <a:r>
              <a:rPr lang="en-US" sz="3200" dirty="0"/>
              <a:t> </a:t>
            </a:r>
            <a:r>
              <a:rPr lang="en-US" sz="3200" dirty="0" err="1"/>
              <a:t>mencapai</a:t>
            </a:r>
            <a:r>
              <a:rPr lang="en-US" sz="3200" dirty="0"/>
              <a:t> target </a:t>
            </a:r>
            <a:r>
              <a:rPr lang="en-US" sz="3200" dirty="0" err="1"/>
              <a:t>akurasi</a:t>
            </a:r>
            <a:r>
              <a:rPr lang="en-US" sz="3200" dirty="0"/>
              <a:t> yang </a:t>
            </a:r>
            <a:r>
              <a:rPr lang="en-US" sz="3200" dirty="0" err="1"/>
              <a:t>telah</a:t>
            </a:r>
            <a:r>
              <a:rPr lang="en-US" sz="3200" dirty="0"/>
              <a:t> </a:t>
            </a:r>
            <a:r>
              <a:rPr lang="en-US" sz="3200" dirty="0" err="1"/>
              <a:t>ditentukan</a:t>
            </a:r>
            <a:r>
              <a:rPr lang="en-US" sz="3200" dirty="0"/>
              <a:t> </a:t>
            </a:r>
            <a:r>
              <a:rPr lang="en-US" sz="3200" dirty="0" err="1"/>
              <a:t>yaitu</a:t>
            </a:r>
            <a:r>
              <a:rPr lang="en-US" sz="3200" dirty="0"/>
              <a:t> </a:t>
            </a:r>
            <a:r>
              <a:rPr lang="en-US" sz="3200" dirty="0" err="1"/>
              <a:t>diatas</a:t>
            </a:r>
            <a:r>
              <a:rPr lang="en-US" sz="3200" dirty="0"/>
              <a:t> 80%.</a:t>
            </a:r>
          </a:p>
          <a:p>
            <a:pPr algn="just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5444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1688756" y="1104900"/>
            <a:ext cx="14880008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 dirty="0" err="1">
                <a:solidFill>
                  <a:srgbClr val="2A2A2A"/>
                </a:solidFill>
                <a:latin typeface="Open Sans"/>
              </a:rPr>
              <a:t>Evaluasi</a:t>
            </a:r>
            <a:r>
              <a:rPr lang="en-US" sz="8500" dirty="0">
                <a:solidFill>
                  <a:srgbClr val="2A2A2A"/>
                </a:solidFill>
                <a:latin typeface="Open Sans"/>
              </a:rPr>
              <a:t> </a:t>
            </a:r>
            <a:r>
              <a:rPr lang="en-US" sz="8500" dirty="0" err="1">
                <a:solidFill>
                  <a:srgbClr val="2A2A2A"/>
                </a:solidFill>
                <a:latin typeface="Open Sans"/>
              </a:rPr>
              <a:t>Eksperimen</a:t>
            </a:r>
            <a:r>
              <a:rPr lang="en-US" sz="8500" dirty="0">
                <a:solidFill>
                  <a:srgbClr val="2A2A2A"/>
                </a:solidFill>
                <a:latin typeface="Open Sans"/>
              </a:rPr>
              <a:t> </a:t>
            </a:r>
            <a:endParaRPr lang="en-US" sz="8500" dirty="0">
              <a:solidFill>
                <a:srgbClr val="399D4E"/>
              </a:solidFill>
              <a:latin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412950"/>
            <a:ext cx="10927787" cy="70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80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19657" y="723900"/>
            <a:ext cx="703486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 u="none" dirty="0" err="1" smtClean="0">
                <a:solidFill>
                  <a:srgbClr val="2A2A2A"/>
                </a:solidFill>
                <a:latin typeface="Open Sans"/>
              </a:rPr>
              <a:t>Kesimpulan</a:t>
            </a:r>
            <a:endParaRPr lang="en-US" sz="8000" u="none" dirty="0">
              <a:solidFill>
                <a:srgbClr val="2A2A2A"/>
              </a:solidFill>
              <a:latin typeface="Open San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24027" r="24027"/>
          <a:stretch>
            <a:fillRect/>
          </a:stretch>
        </p:blipFill>
        <p:spPr>
          <a:xfrm>
            <a:off x="0" y="0"/>
            <a:ext cx="8005354" cy="10287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19657" y="1982220"/>
            <a:ext cx="9144000" cy="69865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800" dirty="0">
                <a:latin typeface="+mj-lt"/>
                <a:ea typeface="Calibri" panose="020F0502020204030204" pitchFamily="34" charset="0"/>
              </a:rPr>
              <a:t>Automated Machine Learning (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AutoML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)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adalah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sebuah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teknik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untuk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secara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otomatis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menemukan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model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berperformas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baik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untuk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tugas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pemodelan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perdiktif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dengan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sedikit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keterlibatan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pengguna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. TPOT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merupakan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salah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satu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i="1" dirty="0">
                <a:latin typeface="+mj-lt"/>
                <a:ea typeface="Calibri" panose="020F0502020204030204" pitchFamily="34" charset="0"/>
              </a:rPr>
              <a:t>library open source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untuk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AutoML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pada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bahasa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pemrograman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Python. Model TPOT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cukup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mudah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digunakan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,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dalam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penerapannya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dapat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dilakukan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dengan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melakukan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pemanggilan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Library.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Pada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model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ini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,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diperlukan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adanya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tahap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pra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proses data yang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baik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agar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hasil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pemodelan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maksimal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. Dari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hasil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evaluasi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ekperimen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,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terlihat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bahwa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model TPOT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memberikan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akurasi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yang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baik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yaitu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85%.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Hasil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akurasi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dipengaruhi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oleh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proses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pengubahan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parameter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pada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model TPOT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hasil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pra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praproses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data.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Diharapkan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untuk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penelitan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selanjutnya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proses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pengubahan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parameter model yang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digunakan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dapat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dikembangkan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lagi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agar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hasil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akurasi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yang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dicapai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menjadi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 </a:t>
            </a:r>
            <a:r>
              <a:rPr lang="en-US" sz="2800" dirty="0" err="1">
                <a:latin typeface="+mj-lt"/>
                <a:ea typeface="Calibri" panose="020F0502020204030204" pitchFamily="34" charset="0"/>
              </a:rPr>
              <a:t>maksimal</a:t>
            </a:r>
            <a:r>
              <a:rPr lang="en-US" sz="2800" dirty="0">
                <a:latin typeface="+mj-lt"/>
                <a:ea typeface="Calibri" panose="020F0502020204030204" pitchFamily="34" charset="0"/>
              </a:rPr>
              <a:t>. 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34768" y="3238500"/>
            <a:ext cx="620077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 err="1" smtClean="0">
                <a:solidFill>
                  <a:srgbClr val="2A2A2A"/>
                </a:solidFill>
                <a:latin typeface="Open Sans"/>
              </a:rPr>
              <a:t>Terima</a:t>
            </a:r>
            <a:r>
              <a:rPr lang="en-US" sz="7500" dirty="0" smtClean="0">
                <a:solidFill>
                  <a:srgbClr val="2A2A2A"/>
                </a:solidFill>
                <a:latin typeface="Open Sans"/>
              </a:rPr>
              <a:t> </a:t>
            </a:r>
            <a:r>
              <a:rPr lang="en-US" sz="7500" dirty="0" err="1" smtClean="0">
                <a:solidFill>
                  <a:srgbClr val="399D4E"/>
                </a:solidFill>
                <a:latin typeface="Open Sans"/>
              </a:rPr>
              <a:t>Kasih</a:t>
            </a:r>
            <a:r>
              <a:rPr lang="en-US" sz="7500" dirty="0" smtClean="0">
                <a:solidFill>
                  <a:srgbClr val="399D4E"/>
                </a:solidFill>
                <a:latin typeface="Open Sans"/>
              </a:rPr>
              <a:t> </a:t>
            </a:r>
            <a:endParaRPr lang="en-US" sz="7500" dirty="0">
              <a:solidFill>
                <a:srgbClr val="399D4E"/>
              </a:solidFill>
              <a:latin typeface="Open Sans"/>
            </a:endParaRPr>
          </a:p>
        </p:txBody>
      </p:sp>
      <p:pic>
        <p:nvPicPr>
          <p:cNvPr id="1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5605289" y="5676900"/>
            <a:ext cx="6662911" cy="5972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14475" y="2095808"/>
            <a:ext cx="9238327" cy="3998618"/>
            <a:chOff x="0" y="0"/>
            <a:chExt cx="12317770" cy="491969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2317770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 smtClean="0">
                  <a:solidFill>
                    <a:srgbClr val="2A2A2A"/>
                  </a:solidFill>
                  <a:latin typeface="Open Sans"/>
                </a:rPr>
                <a:t>Formulasi</a:t>
              </a:r>
              <a:r>
                <a:rPr lang="en-US" sz="8000" dirty="0" smtClean="0">
                  <a:solidFill>
                    <a:srgbClr val="2A2A2A"/>
                  </a:solidFill>
                  <a:latin typeface="Open Sans"/>
                </a:rPr>
                <a:t> </a:t>
              </a:r>
              <a:r>
                <a:rPr lang="en-US" sz="8000" dirty="0" err="1" smtClean="0">
                  <a:solidFill>
                    <a:srgbClr val="2A2A2A"/>
                  </a:solidFill>
                  <a:latin typeface="Open Sans"/>
                </a:rPr>
                <a:t>Masalah</a:t>
              </a:r>
              <a:r>
                <a:rPr lang="en-US" sz="8000" dirty="0" smtClean="0">
                  <a:solidFill>
                    <a:srgbClr val="2A2A2A"/>
                  </a:solidFill>
                  <a:latin typeface="Open Sans"/>
                </a:rPr>
                <a:t> </a:t>
              </a:r>
              <a:endParaRPr lang="en-US" sz="8000" dirty="0">
                <a:solidFill>
                  <a:srgbClr val="2A2A2A"/>
                </a:solidFill>
                <a:latin typeface="Open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11641"/>
              <a:ext cx="12317770" cy="3408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39"/>
                </a:lnSpc>
              </a:pPr>
              <a:endParaRPr lang="en-US" sz="2800" dirty="0" smtClean="0"/>
            </a:p>
            <a:p>
              <a:pPr algn="just">
                <a:lnSpc>
                  <a:spcPts val="3639"/>
                </a:lnSpc>
              </a:pPr>
              <a:r>
                <a:rPr lang="en-US" sz="2800" dirty="0" err="1" smtClean="0"/>
                <a:t>Masalah</a:t>
              </a:r>
              <a:r>
                <a:rPr lang="en-US" sz="2800" dirty="0" smtClean="0"/>
                <a:t> </a:t>
              </a:r>
              <a:r>
                <a:rPr lang="en-US" sz="2800" dirty="0"/>
                <a:t>yang </a:t>
              </a:r>
              <a:r>
                <a:rPr lang="en-US" sz="2800" dirty="0" err="1"/>
                <a:t>ingin</a:t>
              </a:r>
              <a:r>
                <a:rPr lang="en-US" sz="2800" dirty="0"/>
                <a:t> </a:t>
              </a:r>
              <a:r>
                <a:rPr lang="en-US" sz="2800" dirty="0" err="1" smtClean="0"/>
                <a:t>diselesaikan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pada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tugas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besar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ini</a:t>
              </a:r>
              <a:r>
                <a:rPr lang="en-US" sz="2800" dirty="0" smtClean="0"/>
                <a:t> </a:t>
              </a:r>
              <a:r>
                <a:rPr lang="en-US" sz="2800" dirty="0" err="1"/>
                <a:t>adalah</a:t>
              </a:r>
              <a:r>
                <a:rPr lang="en-US" sz="2800" dirty="0"/>
                <a:t> </a:t>
              </a:r>
              <a:r>
                <a:rPr lang="en-US" sz="2800" dirty="0" err="1"/>
                <a:t>membuat</a:t>
              </a:r>
              <a:r>
                <a:rPr lang="en-US" sz="2800" dirty="0"/>
                <a:t> </a:t>
              </a:r>
              <a:r>
                <a:rPr lang="en-US" sz="2800" dirty="0" err="1"/>
                <a:t>prediksi</a:t>
              </a:r>
              <a:r>
                <a:rPr lang="en-US" sz="2800" dirty="0"/>
                <a:t> </a:t>
              </a:r>
              <a:r>
                <a:rPr lang="en-US" sz="2800" dirty="0" err="1"/>
                <a:t>potensi</a:t>
              </a:r>
              <a:r>
                <a:rPr lang="en-US" sz="2800" dirty="0"/>
                <a:t> </a:t>
              </a:r>
              <a:r>
                <a:rPr lang="en-US" sz="2800" dirty="0" err="1"/>
                <a:t>turunnya</a:t>
              </a:r>
              <a:r>
                <a:rPr lang="en-US" sz="2800" dirty="0"/>
                <a:t> </a:t>
              </a:r>
              <a:r>
                <a:rPr lang="en-US" sz="2800" dirty="0" err="1"/>
                <a:t>hujan</a:t>
              </a:r>
              <a:r>
                <a:rPr lang="en-US" sz="2800" dirty="0"/>
                <a:t> </a:t>
              </a:r>
              <a:r>
                <a:rPr lang="en-US" sz="2800" dirty="0" err="1"/>
                <a:t>pada</a:t>
              </a:r>
              <a:r>
                <a:rPr lang="en-US" sz="2800" dirty="0"/>
                <a:t> </a:t>
              </a:r>
              <a:r>
                <a:rPr lang="en-US" sz="2800" dirty="0" err="1"/>
                <a:t>besok</a:t>
              </a:r>
              <a:r>
                <a:rPr lang="en-US" sz="2800" dirty="0"/>
                <a:t> </a:t>
              </a:r>
              <a:r>
                <a:rPr lang="en-US" sz="2800" dirty="0" err="1" smtClean="0"/>
                <a:t>hari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dengan</a:t>
              </a:r>
              <a:r>
                <a:rPr lang="en-US" sz="2800" dirty="0" smtClean="0"/>
                <a:t> </a:t>
              </a:r>
              <a:r>
                <a:rPr lang="en-US" sz="2800" dirty="0" err="1" smtClean="0"/>
                <a:t>menggunakan</a:t>
              </a:r>
              <a:r>
                <a:rPr lang="en-US" sz="2800" dirty="0" smtClean="0"/>
                <a:t> dataset weatherAUS.csv </a:t>
              </a:r>
              <a:r>
                <a:rPr lang="en-US" sz="2800" dirty="0" err="1" smtClean="0"/>
                <a:t>dan</a:t>
              </a:r>
              <a:r>
                <a:rPr lang="en-US" sz="2800" dirty="0" smtClean="0"/>
                <a:t> model Automated Machine Learning TPOT. </a:t>
              </a:r>
              <a:r>
                <a:rPr lang="en-US" sz="2800" dirty="0" err="1" smtClean="0"/>
                <a:t>Pada</a:t>
              </a:r>
              <a:r>
                <a:rPr lang="en-US" sz="2800" dirty="0" smtClean="0"/>
                <a:t> </a:t>
              </a:r>
              <a:r>
                <a:rPr lang="en-US" sz="2800" dirty="0" err="1"/>
                <a:t>penelitian</a:t>
              </a:r>
              <a:r>
                <a:rPr lang="en-US" sz="2800" dirty="0"/>
                <a:t> </a:t>
              </a:r>
              <a:r>
                <a:rPr lang="en-US" sz="2800" dirty="0" err="1"/>
                <a:t>ini</a:t>
              </a:r>
              <a:r>
                <a:rPr lang="en-US" sz="2800" dirty="0"/>
                <a:t> </a:t>
              </a:r>
              <a:r>
                <a:rPr lang="en-US" sz="2800" dirty="0" err="1"/>
                <a:t>diharapkan</a:t>
              </a:r>
              <a:r>
                <a:rPr lang="en-US" sz="2800" dirty="0"/>
                <a:t> model </a:t>
              </a:r>
              <a:r>
                <a:rPr lang="en-US" sz="2800" dirty="0" err="1"/>
                <a:t>memiliki</a:t>
              </a:r>
              <a:r>
                <a:rPr lang="en-US" sz="2800" dirty="0"/>
                <a:t> </a:t>
              </a:r>
              <a:r>
                <a:rPr lang="en-US" sz="2800" dirty="0" err="1" smtClean="0"/>
                <a:t>akurasi</a:t>
              </a:r>
              <a:r>
                <a:rPr lang="en-US" sz="2800" dirty="0" smtClean="0"/>
                <a:t>  </a:t>
              </a:r>
              <a:r>
                <a:rPr lang="en-US" sz="2800" dirty="0" err="1"/>
                <a:t>lebih</a:t>
              </a:r>
              <a:r>
                <a:rPr lang="en-US" sz="2800" dirty="0"/>
                <a:t> </a:t>
              </a:r>
              <a:r>
                <a:rPr lang="en-US" sz="2800" dirty="0" err="1"/>
                <a:t>dari</a:t>
              </a:r>
              <a:r>
                <a:rPr lang="en-US" sz="2800" dirty="0"/>
                <a:t> 80%. </a:t>
              </a:r>
              <a:endParaRPr lang="en-US" sz="2599" dirty="0">
                <a:solidFill>
                  <a:srgbClr val="2A2A2A"/>
                </a:solidFill>
                <a:latin typeface="Open San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734800" y="1638300"/>
            <a:ext cx="5325085" cy="6998853"/>
            <a:chOff x="0" y="0"/>
            <a:chExt cx="7100114" cy="933180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161799"/>
              <a:ext cx="6929012" cy="4170005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435115" y="0"/>
              <a:ext cx="4664998" cy="621246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grpSp>
        <p:nvGrpSpPr>
          <p:cNvPr id="3" name="Group 3"/>
          <p:cNvGrpSpPr/>
          <p:nvPr/>
        </p:nvGrpSpPr>
        <p:grpSpPr>
          <a:xfrm>
            <a:off x="1378744" y="2019300"/>
            <a:ext cx="6386512" cy="5833490"/>
            <a:chOff x="-196849" y="468992"/>
            <a:chExt cx="8515349" cy="7777986"/>
          </a:xfrm>
        </p:grpSpPr>
        <p:sp>
          <p:nvSpPr>
            <p:cNvPr id="4" name="TextBox 4"/>
            <p:cNvSpPr txBox="1"/>
            <p:nvPr/>
          </p:nvSpPr>
          <p:spPr>
            <a:xfrm>
              <a:off x="0" y="468992"/>
              <a:ext cx="8318500" cy="3282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it-IT" sz="8000" dirty="0" smtClean="0"/>
                <a:t>Eksplorasi </a:t>
              </a:r>
              <a:r>
                <a:rPr lang="it-IT" sz="8000" dirty="0"/>
                <a:t>dan persipan data</a:t>
              </a:r>
              <a:endParaRPr lang="en-US" sz="8000" dirty="0">
                <a:solidFill>
                  <a:srgbClr val="FFFFFF"/>
                </a:solidFill>
                <a:latin typeface="Open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96849" y="4057797"/>
              <a:ext cx="8318500" cy="4189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2776" lvl="1" indent="-342900">
                <a:lnSpc>
                  <a:spcPts val="3500"/>
                </a:lnSpc>
                <a:buFont typeface="Arial" panose="020B0604020202020204" pitchFamily="34" charset="0"/>
                <a:buChar char="•"/>
              </a:pPr>
              <a:r>
                <a:rPr lang="en-US" sz="2500" dirty="0" err="1" smtClean="0">
                  <a:solidFill>
                    <a:srgbClr val="FFFFFF"/>
                  </a:solidFill>
                  <a:latin typeface="Open Sans"/>
                </a:rPr>
                <a:t>Eksplorasi</a:t>
              </a:r>
              <a:r>
                <a:rPr lang="en-US" sz="2500" dirty="0" smtClean="0">
                  <a:solidFill>
                    <a:srgbClr val="FFFFFF"/>
                  </a:solidFill>
                  <a:latin typeface="Open Sans"/>
                </a:rPr>
                <a:t> </a:t>
              </a:r>
              <a:r>
                <a:rPr lang="en-US" sz="2500" dirty="0">
                  <a:solidFill>
                    <a:srgbClr val="FFFFFF"/>
                  </a:solidFill>
                  <a:latin typeface="Open Sans"/>
                </a:rPr>
                <a:t>Data</a:t>
              </a:r>
              <a:endParaRPr lang="en-US" sz="2500" dirty="0" smtClean="0">
                <a:solidFill>
                  <a:srgbClr val="FFFFFF"/>
                </a:solidFill>
                <a:latin typeface="Open Sans"/>
              </a:endParaRPr>
            </a:p>
            <a:p>
              <a:pPr marL="612776" lvl="1" indent="-342900">
                <a:lnSpc>
                  <a:spcPts val="3500"/>
                </a:lnSpc>
                <a:buFont typeface="Arial" panose="020B0604020202020204" pitchFamily="34" charset="0"/>
                <a:buChar char="•"/>
              </a:pPr>
              <a:r>
                <a:rPr lang="en-US" sz="2500" dirty="0">
                  <a:solidFill>
                    <a:srgbClr val="FFFFFF"/>
                  </a:solidFill>
                  <a:latin typeface="Open Sans"/>
                </a:rPr>
                <a:t>Drop Duplicate </a:t>
              </a:r>
              <a:r>
                <a:rPr lang="en-US" sz="2500" dirty="0" smtClean="0">
                  <a:solidFill>
                    <a:srgbClr val="FFFFFF"/>
                  </a:solidFill>
                  <a:latin typeface="Open Sans"/>
                </a:rPr>
                <a:t>Data</a:t>
              </a:r>
            </a:p>
            <a:p>
              <a:pPr marL="612776" lvl="1" indent="-342900">
                <a:lnSpc>
                  <a:spcPts val="3500"/>
                </a:lnSpc>
                <a:buFont typeface="Arial" panose="020B0604020202020204" pitchFamily="34" charset="0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Open Sans"/>
                </a:rPr>
                <a:t>Drop Data yang </a:t>
              </a:r>
              <a:r>
                <a:rPr lang="en-US" sz="2499" dirty="0" err="1">
                  <a:solidFill>
                    <a:srgbClr val="FFFFFF"/>
                  </a:solidFill>
                  <a:latin typeface="Open Sans"/>
                </a:rPr>
                <a:t>kosong</a:t>
              </a:r>
              <a:r>
                <a:rPr lang="en-US" sz="2499" dirty="0">
                  <a:solidFill>
                    <a:srgbClr val="FFFFFF"/>
                  </a:solidFill>
                  <a:latin typeface="Open Sans"/>
                </a:rPr>
                <a:t> (Null data)</a:t>
              </a:r>
            </a:p>
            <a:p>
              <a:pPr marL="612776" lvl="1" indent="-342900">
                <a:lnSpc>
                  <a:spcPts val="3500"/>
                </a:lnSpc>
                <a:buFont typeface="Arial" panose="020B0604020202020204" pitchFamily="34" charset="0"/>
                <a:buChar char="•"/>
              </a:pPr>
              <a:r>
                <a:rPr lang="en-US" sz="2499" dirty="0" smtClean="0">
                  <a:solidFill>
                    <a:srgbClr val="FFFFFF"/>
                  </a:solidFill>
                  <a:latin typeface="Open Sans"/>
                </a:rPr>
                <a:t>Drop Outliers</a:t>
              </a:r>
            </a:p>
            <a:p>
              <a:pPr marL="612776" lvl="1" indent="-342900">
                <a:lnSpc>
                  <a:spcPts val="3500"/>
                </a:lnSpc>
                <a:buFont typeface="Arial" panose="020B0604020202020204" pitchFamily="34" charset="0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Open Sans"/>
                </a:rPr>
                <a:t>Features Encoding </a:t>
              </a:r>
              <a:endParaRPr lang="en-US" sz="2499" dirty="0" smtClean="0">
                <a:solidFill>
                  <a:srgbClr val="FFFFFF"/>
                </a:solidFill>
                <a:latin typeface="Open Sans"/>
              </a:endParaRPr>
            </a:p>
            <a:p>
              <a:pPr marL="612776" lvl="1" indent="-342900">
                <a:lnSpc>
                  <a:spcPts val="3500"/>
                </a:lnSpc>
                <a:buFont typeface="Arial" panose="020B0604020202020204" pitchFamily="34" charset="0"/>
                <a:buChar char="•"/>
              </a:pPr>
              <a:r>
                <a:rPr lang="en-US" sz="2499" dirty="0">
                  <a:solidFill>
                    <a:srgbClr val="FFFFFF"/>
                  </a:solidFill>
                  <a:latin typeface="Open Sans"/>
                </a:rPr>
                <a:t>Split </a:t>
              </a:r>
              <a:r>
                <a:rPr lang="en-US" sz="2499" dirty="0" smtClean="0">
                  <a:solidFill>
                    <a:srgbClr val="FFFFFF"/>
                  </a:solidFill>
                  <a:latin typeface="Open Sans"/>
                </a:rPr>
                <a:t>Data</a:t>
              </a:r>
            </a:p>
            <a:p>
              <a:pPr marL="612776" lvl="1" indent="-342900">
                <a:lnSpc>
                  <a:spcPts val="3500"/>
                </a:lnSpc>
                <a:buFont typeface="Arial" panose="020B0604020202020204" pitchFamily="34" charset="0"/>
                <a:buChar char="•"/>
              </a:pPr>
              <a:r>
                <a:rPr lang="en-US" sz="2499" dirty="0" smtClean="0">
                  <a:solidFill>
                    <a:srgbClr val="FFFFFF"/>
                  </a:solidFill>
                  <a:latin typeface="Open Sans"/>
                </a:rPr>
                <a:t>Scaling </a:t>
              </a:r>
              <a:r>
                <a:rPr lang="en-US" sz="2499" dirty="0">
                  <a:solidFill>
                    <a:srgbClr val="FFFFFF"/>
                  </a:solidFill>
                  <a:latin typeface="Open Sans"/>
                </a:rPr>
                <a:t>Data 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688564" y="6369163"/>
            <a:ext cx="55420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err="1"/>
              <a:t>Eksplorasi</a:t>
            </a:r>
            <a:r>
              <a:rPr lang="en-US" sz="3200" dirty="0"/>
              <a:t> data </a:t>
            </a:r>
            <a:r>
              <a:rPr lang="en-US" sz="3200" dirty="0" err="1"/>
              <a:t>dilakukan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melakukan</a:t>
            </a:r>
            <a:r>
              <a:rPr lang="en-US" sz="3200" dirty="0"/>
              <a:t> </a:t>
            </a:r>
            <a:r>
              <a:rPr lang="en-US" sz="3200" dirty="0" err="1"/>
              <a:t>pendekatan</a:t>
            </a:r>
            <a:r>
              <a:rPr lang="en-US" sz="3200" dirty="0"/>
              <a:t> </a:t>
            </a:r>
            <a:r>
              <a:rPr lang="en-US" sz="3200" dirty="0" err="1"/>
              <a:t>analisis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dataset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</a:t>
            </a:r>
            <a:r>
              <a:rPr lang="en-US" sz="3200" dirty="0" err="1"/>
              <a:t>gambaran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keseluruhan</a:t>
            </a:r>
            <a:r>
              <a:rPr lang="en-US" sz="3200" dirty="0"/>
              <a:t> data </a:t>
            </a:r>
            <a:r>
              <a:rPr lang="en-US" sz="3200" dirty="0" err="1"/>
              <a:t>sehingga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 smtClean="0"/>
              <a:t>dipahami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grpSp>
        <p:nvGrpSpPr>
          <p:cNvPr id="11" name="Group 6"/>
          <p:cNvGrpSpPr/>
          <p:nvPr/>
        </p:nvGrpSpPr>
        <p:grpSpPr>
          <a:xfrm>
            <a:off x="10522744" y="856408"/>
            <a:ext cx="5459272" cy="5241567"/>
            <a:chOff x="0" y="-28575"/>
            <a:chExt cx="7042717" cy="9449072"/>
          </a:xfrm>
        </p:grpSpPr>
        <p:grpSp>
          <p:nvGrpSpPr>
            <p:cNvPr id="17" name="Group 12"/>
            <p:cNvGrpSpPr>
              <a:grpSpLocks noChangeAspect="1"/>
            </p:cNvGrpSpPr>
            <p:nvPr/>
          </p:nvGrpSpPr>
          <p:grpSpPr>
            <a:xfrm>
              <a:off x="580231" y="179070"/>
              <a:ext cx="6462486" cy="9062357"/>
              <a:chOff x="0" y="0"/>
              <a:chExt cx="6462486" cy="9062357"/>
            </a:xfrm>
          </p:grpSpPr>
          <p:sp>
            <p:nvSpPr>
              <p:cNvPr id="40" name="Freeform 13"/>
              <p:cNvSpPr/>
              <p:nvPr/>
            </p:nvSpPr>
            <p:spPr>
              <a:xfrm>
                <a:off x="0" y="-6350"/>
                <a:ext cx="646248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462486" h="12700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  <p:sp>
            <p:nvSpPr>
              <p:cNvPr id="41" name="Freeform 14"/>
              <p:cNvSpPr/>
              <p:nvPr/>
            </p:nvSpPr>
            <p:spPr>
              <a:xfrm>
                <a:off x="0" y="1806121"/>
                <a:ext cx="646248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462486" h="12700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  <p:sp>
            <p:nvSpPr>
              <p:cNvPr id="42" name="Freeform 15"/>
              <p:cNvSpPr/>
              <p:nvPr/>
            </p:nvSpPr>
            <p:spPr>
              <a:xfrm>
                <a:off x="0" y="3618593"/>
                <a:ext cx="646248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462486" h="12700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  <p:sp>
            <p:nvSpPr>
              <p:cNvPr id="43" name="Freeform 16"/>
              <p:cNvSpPr/>
              <p:nvPr/>
            </p:nvSpPr>
            <p:spPr>
              <a:xfrm>
                <a:off x="0" y="5431064"/>
                <a:ext cx="646248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462486" h="12700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  <p:sp>
            <p:nvSpPr>
              <p:cNvPr id="44" name="Freeform 17"/>
              <p:cNvSpPr/>
              <p:nvPr/>
            </p:nvSpPr>
            <p:spPr>
              <a:xfrm>
                <a:off x="0" y="7243535"/>
                <a:ext cx="646248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462486" h="12700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  <p:sp>
            <p:nvSpPr>
              <p:cNvPr id="45" name="Freeform 18"/>
              <p:cNvSpPr/>
              <p:nvPr/>
            </p:nvSpPr>
            <p:spPr>
              <a:xfrm>
                <a:off x="0" y="9056007"/>
                <a:ext cx="646248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6462486" h="12700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</p:grpSp>
        <p:sp>
          <p:nvSpPr>
            <p:cNvPr id="18" name="TextBox 19"/>
            <p:cNvSpPr txBox="1"/>
            <p:nvPr/>
          </p:nvSpPr>
          <p:spPr>
            <a:xfrm>
              <a:off x="0" y="-28575"/>
              <a:ext cx="427831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25 </a:t>
              </a:r>
            </a:p>
          </p:txBody>
        </p:sp>
        <p:sp>
          <p:nvSpPr>
            <p:cNvPr id="19" name="TextBox 20"/>
            <p:cNvSpPr txBox="1"/>
            <p:nvPr/>
          </p:nvSpPr>
          <p:spPr>
            <a:xfrm>
              <a:off x="0" y="1783896"/>
              <a:ext cx="427831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20 </a:t>
              </a:r>
            </a:p>
          </p:txBody>
        </p:sp>
        <p:sp>
          <p:nvSpPr>
            <p:cNvPr id="20" name="TextBox 21"/>
            <p:cNvSpPr txBox="1"/>
            <p:nvPr/>
          </p:nvSpPr>
          <p:spPr>
            <a:xfrm>
              <a:off x="0" y="3596368"/>
              <a:ext cx="427831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15 </a:t>
              </a:r>
            </a:p>
          </p:txBody>
        </p:sp>
        <p:sp>
          <p:nvSpPr>
            <p:cNvPr id="21" name="TextBox 22"/>
            <p:cNvSpPr txBox="1"/>
            <p:nvPr/>
          </p:nvSpPr>
          <p:spPr>
            <a:xfrm>
              <a:off x="0" y="5408839"/>
              <a:ext cx="427831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10 </a:t>
              </a:r>
            </a:p>
          </p:txBody>
        </p:sp>
        <p:sp>
          <p:nvSpPr>
            <p:cNvPr id="22" name="TextBox 23"/>
            <p:cNvSpPr txBox="1"/>
            <p:nvPr/>
          </p:nvSpPr>
          <p:spPr>
            <a:xfrm>
              <a:off x="174228" y="7221311"/>
              <a:ext cx="253603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5 </a:t>
              </a:r>
            </a:p>
          </p:txBody>
        </p:sp>
        <p:sp>
          <p:nvSpPr>
            <p:cNvPr id="23" name="TextBox 24"/>
            <p:cNvSpPr txBox="1"/>
            <p:nvPr/>
          </p:nvSpPr>
          <p:spPr>
            <a:xfrm>
              <a:off x="174228" y="9033782"/>
              <a:ext cx="253603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0 </a:t>
              </a:r>
            </a:p>
          </p:txBody>
        </p:sp>
        <p:grpSp>
          <p:nvGrpSpPr>
            <p:cNvPr id="24" name="Group 25"/>
            <p:cNvGrpSpPr>
              <a:grpSpLocks noChangeAspect="1"/>
            </p:cNvGrpSpPr>
            <p:nvPr/>
          </p:nvGrpSpPr>
          <p:grpSpPr>
            <a:xfrm>
              <a:off x="580231" y="179070"/>
              <a:ext cx="6462486" cy="9062357"/>
              <a:chOff x="0" y="0"/>
              <a:chExt cx="6462486" cy="9062357"/>
            </a:xfrm>
          </p:grpSpPr>
          <p:sp>
            <p:nvSpPr>
              <p:cNvPr id="25" name="Freeform 26"/>
              <p:cNvSpPr/>
              <p:nvPr/>
            </p:nvSpPr>
            <p:spPr>
              <a:xfrm>
                <a:off x="0" y="9062357"/>
                <a:ext cx="370816" cy="0"/>
              </a:xfrm>
              <a:custGeom>
                <a:avLst/>
                <a:gdLst/>
                <a:ahLst/>
                <a:cxnLst/>
                <a:rect l="l" t="t" r="r" b="b"/>
                <a:pathLst>
                  <a:path w="370816">
                    <a:moveTo>
                      <a:pt x="0" y="0"/>
                    </a:moveTo>
                    <a:lnTo>
                      <a:pt x="0" y="0"/>
                    </a:lnTo>
                    <a:lnTo>
                      <a:pt x="370816" y="0"/>
                    </a:lnTo>
                    <a:lnTo>
                      <a:pt x="370816" y="0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id="26" name="Freeform 27"/>
              <p:cNvSpPr/>
              <p:nvPr/>
            </p:nvSpPr>
            <p:spPr>
              <a:xfrm>
                <a:off x="1324810" y="6156053"/>
                <a:ext cx="370816" cy="2906304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2906304">
                    <a:moveTo>
                      <a:pt x="0" y="2906304"/>
                    </a:moveTo>
                    <a:lnTo>
                      <a:pt x="0" y="29665"/>
                    </a:lnTo>
                    <a:cubicBezTo>
                      <a:pt x="0" y="21797"/>
                      <a:pt x="3125" y="14252"/>
                      <a:pt x="8688" y="8689"/>
                    </a:cubicBezTo>
                    <a:cubicBezTo>
                      <a:pt x="14252" y="3125"/>
                      <a:pt x="21797" y="0"/>
                      <a:pt x="29665" y="0"/>
                    </a:cubicBezTo>
                    <a:lnTo>
                      <a:pt x="341150" y="0"/>
                    </a:lnTo>
                    <a:cubicBezTo>
                      <a:pt x="357534" y="0"/>
                      <a:pt x="370815" y="13282"/>
                      <a:pt x="370815" y="29665"/>
                    </a:cubicBezTo>
                    <a:lnTo>
                      <a:pt x="370815" y="2906304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id="27" name="Freeform 28"/>
              <p:cNvSpPr/>
              <p:nvPr/>
            </p:nvSpPr>
            <p:spPr>
              <a:xfrm>
                <a:off x="2649619" y="3618593"/>
                <a:ext cx="370816" cy="5443764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5443764">
                    <a:moveTo>
                      <a:pt x="0" y="5443764"/>
                    </a:moveTo>
                    <a:lnTo>
                      <a:pt x="0" y="29665"/>
                    </a:lnTo>
                    <a:cubicBezTo>
                      <a:pt x="0" y="21798"/>
                      <a:pt x="3125" y="14252"/>
                      <a:pt x="8689" y="8689"/>
                    </a:cubicBezTo>
                    <a:cubicBezTo>
                      <a:pt x="14252" y="3125"/>
                      <a:pt x="21798" y="0"/>
                      <a:pt x="29665" y="0"/>
                    </a:cubicBezTo>
                    <a:lnTo>
                      <a:pt x="341151" y="0"/>
                    </a:lnTo>
                    <a:cubicBezTo>
                      <a:pt x="349019" y="0"/>
                      <a:pt x="356564" y="3125"/>
                      <a:pt x="362127" y="8689"/>
                    </a:cubicBezTo>
                    <a:cubicBezTo>
                      <a:pt x="367691" y="14252"/>
                      <a:pt x="370816" y="21798"/>
                      <a:pt x="370816" y="29665"/>
                    </a:cubicBezTo>
                    <a:lnTo>
                      <a:pt x="370816" y="5443764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id="28" name="Freeform 29"/>
              <p:cNvSpPr/>
              <p:nvPr/>
            </p:nvSpPr>
            <p:spPr>
              <a:xfrm>
                <a:off x="3974429" y="2531110"/>
                <a:ext cx="370816" cy="6531247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6531247">
                    <a:moveTo>
                      <a:pt x="0" y="6531247"/>
                    </a:moveTo>
                    <a:lnTo>
                      <a:pt x="0" y="29665"/>
                    </a:lnTo>
                    <a:cubicBezTo>
                      <a:pt x="0" y="13282"/>
                      <a:pt x="13281" y="0"/>
                      <a:pt x="29665" y="0"/>
                    </a:cubicBezTo>
                    <a:lnTo>
                      <a:pt x="341150" y="0"/>
                    </a:lnTo>
                    <a:cubicBezTo>
                      <a:pt x="357534" y="0"/>
                      <a:pt x="370815" y="13282"/>
                      <a:pt x="370815" y="29665"/>
                    </a:cubicBezTo>
                    <a:lnTo>
                      <a:pt x="370815" y="6531247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id="29" name="Freeform 30"/>
              <p:cNvSpPr/>
              <p:nvPr/>
            </p:nvSpPr>
            <p:spPr>
              <a:xfrm>
                <a:off x="5299238" y="1081133"/>
                <a:ext cx="370816" cy="7981224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7981224">
                    <a:moveTo>
                      <a:pt x="0" y="7981224"/>
                    </a:moveTo>
                    <a:lnTo>
                      <a:pt x="0" y="29665"/>
                    </a:lnTo>
                    <a:cubicBezTo>
                      <a:pt x="0" y="13281"/>
                      <a:pt x="13282" y="0"/>
                      <a:pt x="29665" y="0"/>
                    </a:cubicBezTo>
                    <a:lnTo>
                      <a:pt x="341151" y="0"/>
                    </a:lnTo>
                    <a:cubicBezTo>
                      <a:pt x="349018" y="0"/>
                      <a:pt x="356564" y="3125"/>
                      <a:pt x="362127" y="8688"/>
                    </a:cubicBezTo>
                    <a:cubicBezTo>
                      <a:pt x="367691" y="14252"/>
                      <a:pt x="370816" y="21797"/>
                      <a:pt x="370816" y="29665"/>
                    </a:cubicBezTo>
                    <a:lnTo>
                      <a:pt x="370816" y="7981224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id="30" name="Freeform 31"/>
              <p:cNvSpPr/>
              <p:nvPr/>
            </p:nvSpPr>
            <p:spPr>
              <a:xfrm>
                <a:off x="396216" y="7237185"/>
                <a:ext cx="370816" cy="1825172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1825172">
                    <a:moveTo>
                      <a:pt x="0" y="1825172"/>
                    </a:moveTo>
                    <a:lnTo>
                      <a:pt x="0" y="29666"/>
                    </a:lnTo>
                    <a:cubicBezTo>
                      <a:pt x="0" y="21798"/>
                      <a:pt x="3125" y="14253"/>
                      <a:pt x="8688" y="8689"/>
                    </a:cubicBezTo>
                    <a:cubicBezTo>
                      <a:pt x="14252" y="3126"/>
                      <a:pt x="21797" y="0"/>
                      <a:pt x="29665" y="0"/>
                    </a:cubicBezTo>
                    <a:lnTo>
                      <a:pt x="341150" y="0"/>
                    </a:lnTo>
                    <a:cubicBezTo>
                      <a:pt x="349018" y="0"/>
                      <a:pt x="356564" y="3126"/>
                      <a:pt x="362127" y="8689"/>
                    </a:cubicBezTo>
                    <a:cubicBezTo>
                      <a:pt x="367690" y="14253"/>
                      <a:pt x="370816" y="21798"/>
                      <a:pt x="370816" y="29666"/>
                    </a:cubicBezTo>
                    <a:lnTo>
                      <a:pt x="370816" y="1825172"/>
                    </a:lnTo>
                    <a:close/>
                  </a:path>
                </a:pathLst>
              </a:custGeom>
              <a:solidFill>
                <a:srgbClr val="A1EFB2"/>
              </a:solidFill>
            </p:spPr>
          </p:sp>
          <p:sp>
            <p:nvSpPr>
              <p:cNvPr id="31" name="Freeform 32"/>
              <p:cNvSpPr/>
              <p:nvPr/>
            </p:nvSpPr>
            <p:spPr>
              <a:xfrm>
                <a:off x="1721025" y="6156053"/>
                <a:ext cx="370816" cy="2906304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2906304">
                    <a:moveTo>
                      <a:pt x="0" y="2906304"/>
                    </a:moveTo>
                    <a:lnTo>
                      <a:pt x="0" y="29665"/>
                    </a:lnTo>
                    <a:cubicBezTo>
                      <a:pt x="0" y="13282"/>
                      <a:pt x="13282" y="0"/>
                      <a:pt x="29666" y="0"/>
                    </a:cubicBezTo>
                    <a:lnTo>
                      <a:pt x="341151" y="0"/>
                    </a:lnTo>
                    <a:cubicBezTo>
                      <a:pt x="357535" y="0"/>
                      <a:pt x="370816" y="13282"/>
                      <a:pt x="370816" y="29665"/>
                    </a:cubicBezTo>
                    <a:lnTo>
                      <a:pt x="370816" y="2906304"/>
                    </a:lnTo>
                    <a:close/>
                  </a:path>
                </a:pathLst>
              </a:custGeom>
              <a:solidFill>
                <a:srgbClr val="A1EFB2"/>
              </a:solidFill>
            </p:spPr>
          </p:sp>
          <p:sp>
            <p:nvSpPr>
              <p:cNvPr id="32" name="Freeform 33"/>
              <p:cNvSpPr/>
              <p:nvPr/>
            </p:nvSpPr>
            <p:spPr>
              <a:xfrm>
                <a:off x="3045835" y="5433181"/>
                <a:ext cx="370816" cy="3629176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3629176">
                    <a:moveTo>
                      <a:pt x="0" y="3629176"/>
                    </a:moveTo>
                    <a:lnTo>
                      <a:pt x="0" y="29665"/>
                    </a:lnTo>
                    <a:cubicBezTo>
                      <a:pt x="0" y="21798"/>
                      <a:pt x="3125" y="14252"/>
                      <a:pt x="8689" y="8689"/>
                    </a:cubicBezTo>
                    <a:cubicBezTo>
                      <a:pt x="14252" y="3125"/>
                      <a:pt x="21798" y="0"/>
                      <a:pt x="29665" y="0"/>
                    </a:cubicBezTo>
                    <a:lnTo>
                      <a:pt x="341151" y="0"/>
                    </a:lnTo>
                    <a:cubicBezTo>
                      <a:pt x="349018" y="0"/>
                      <a:pt x="356564" y="3125"/>
                      <a:pt x="362127" y="8689"/>
                    </a:cubicBezTo>
                    <a:cubicBezTo>
                      <a:pt x="367690" y="14252"/>
                      <a:pt x="370816" y="21798"/>
                      <a:pt x="370816" y="29665"/>
                    </a:cubicBezTo>
                    <a:lnTo>
                      <a:pt x="370816" y="3629176"/>
                    </a:lnTo>
                    <a:close/>
                  </a:path>
                </a:pathLst>
              </a:custGeom>
              <a:solidFill>
                <a:srgbClr val="A1EFB2"/>
              </a:solidFill>
            </p:spPr>
          </p:sp>
          <p:sp>
            <p:nvSpPr>
              <p:cNvPr id="33" name="Freeform 34"/>
              <p:cNvSpPr/>
              <p:nvPr/>
            </p:nvSpPr>
            <p:spPr>
              <a:xfrm>
                <a:off x="4370644" y="3982498"/>
                <a:ext cx="370816" cy="5079859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5079859">
                    <a:moveTo>
                      <a:pt x="0" y="5079859"/>
                    </a:moveTo>
                    <a:lnTo>
                      <a:pt x="0" y="29666"/>
                    </a:lnTo>
                    <a:cubicBezTo>
                      <a:pt x="0" y="13282"/>
                      <a:pt x="13282" y="0"/>
                      <a:pt x="29666" y="0"/>
                    </a:cubicBezTo>
                    <a:lnTo>
                      <a:pt x="341151" y="0"/>
                    </a:lnTo>
                    <a:cubicBezTo>
                      <a:pt x="357534" y="0"/>
                      <a:pt x="370816" y="13282"/>
                      <a:pt x="370816" y="29666"/>
                    </a:cubicBezTo>
                    <a:lnTo>
                      <a:pt x="370816" y="5079859"/>
                    </a:lnTo>
                    <a:close/>
                  </a:path>
                </a:pathLst>
              </a:custGeom>
              <a:solidFill>
                <a:srgbClr val="A1EFB2"/>
              </a:solidFill>
            </p:spPr>
          </p:sp>
          <p:sp>
            <p:nvSpPr>
              <p:cNvPr id="34" name="Freeform 35"/>
              <p:cNvSpPr/>
              <p:nvPr/>
            </p:nvSpPr>
            <p:spPr>
              <a:xfrm>
                <a:off x="5695454" y="1806699"/>
                <a:ext cx="370816" cy="7255658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7255658">
                    <a:moveTo>
                      <a:pt x="0" y="7255658"/>
                    </a:moveTo>
                    <a:lnTo>
                      <a:pt x="0" y="29665"/>
                    </a:lnTo>
                    <a:cubicBezTo>
                      <a:pt x="0" y="13281"/>
                      <a:pt x="13282" y="0"/>
                      <a:pt x="29666" y="0"/>
                    </a:cubicBezTo>
                    <a:lnTo>
                      <a:pt x="341151" y="0"/>
                    </a:lnTo>
                    <a:cubicBezTo>
                      <a:pt x="357534" y="0"/>
                      <a:pt x="370816" y="13281"/>
                      <a:pt x="370816" y="29665"/>
                    </a:cubicBezTo>
                    <a:lnTo>
                      <a:pt x="370816" y="7255658"/>
                    </a:lnTo>
                    <a:close/>
                  </a:path>
                </a:pathLst>
              </a:custGeom>
              <a:solidFill>
                <a:srgbClr val="A1EFB2"/>
              </a:solidFill>
            </p:spPr>
          </p:sp>
          <p:sp>
            <p:nvSpPr>
              <p:cNvPr id="35" name="Freeform 36"/>
              <p:cNvSpPr/>
              <p:nvPr/>
            </p:nvSpPr>
            <p:spPr>
              <a:xfrm>
                <a:off x="792432" y="7237185"/>
                <a:ext cx="370816" cy="1825172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1825172">
                    <a:moveTo>
                      <a:pt x="0" y="1825172"/>
                    </a:moveTo>
                    <a:lnTo>
                      <a:pt x="0" y="29666"/>
                    </a:lnTo>
                    <a:cubicBezTo>
                      <a:pt x="0" y="21798"/>
                      <a:pt x="3125" y="14253"/>
                      <a:pt x="8688" y="8689"/>
                    </a:cubicBezTo>
                    <a:cubicBezTo>
                      <a:pt x="14252" y="3126"/>
                      <a:pt x="21797" y="0"/>
                      <a:pt x="29665" y="0"/>
                    </a:cubicBezTo>
                    <a:lnTo>
                      <a:pt x="341150" y="0"/>
                    </a:lnTo>
                    <a:cubicBezTo>
                      <a:pt x="349018" y="0"/>
                      <a:pt x="356563" y="3126"/>
                      <a:pt x="362127" y="8689"/>
                    </a:cubicBezTo>
                    <a:cubicBezTo>
                      <a:pt x="367690" y="14253"/>
                      <a:pt x="370816" y="21798"/>
                      <a:pt x="370815" y="29666"/>
                    </a:cubicBezTo>
                    <a:lnTo>
                      <a:pt x="370815" y="1825172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id="36" name="Freeform 37"/>
              <p:cNvSpPr/>
              <p:nvPr/>
            </p:nvSpPr>
            <p:spPr>
              <a:xfrm>
                <a:off x="2117241" y="7609205"/>
                <a:ext cx="370816" cy="1453152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1453152">
                    <a:moveTo>
                      <a:pt x="0" y="1453152"/>
                    </a:moveTo>
                    <a:lnTo>
                      <a:pt x="0" y="29665"/>
                    </a:lnTo>
                    <a:cubicBezTo>
                      <a:pt x="0" y="13282"/>
                      <a:pt x="13282" y="0"/>
                      <a:pt x="29666" y="0"/>
                    </a:cubicBezTo>
                    <a:lnTo>
                      <a:pt x="341151" y="0"/>
                    </a:lnTo>
                    <a:cubicBezTo>
                      <a:pt x="357534" y="0"/>
                      <a:pt x="370816" y="13282"/>
                      <a:pt x="370816" y="29665"/>
                    </a:cubicBezTo>
                    <a:lnTo>
                      <a:pt x="370816" y="1453152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id="37" name="Freeform 38"/>
              <p:cNvSpPr/>
              <p:nvPr/>
            </p:nvSpPr>
            <p:spPr>
              <a:xfrm>
                <a:off x="3442051" y="7247769"/>
                <a:ext cx="370816" cy="1814588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1814588">
                    <a:moveTo>
                      <a:pt x="0" y="1814588"/>
                    </a:moveTo>
                    <a:lnTo>
                      <a:pt x="0" y="29665"/>
                    </a:lnTo>
                    <a:cubicBezTo>
                      <a:pt x="0" y="13282"/>
                      <a:pt x="13282" y="0"/>
                      <a:pt x="29665" y="0"/>
                    </a:cubicBezTo>
                    <a:lnTo>
                      <a:pt x="341150" y="0"/>
                    </a:lnTo>
                    <a:cubicBezTo>
                      <a:pt x="357534" y="0"/>
                      <a:pt x="370815" y="13282"/>
                      <a:pt x="370815" y="29665"/>
                    </a:cubicBezTo>
                    <a:lnTo>
                      <a:pt x="370815" y="1814588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id="38" name="Freeform 39"/>
              <p:cNvSpPr/>
              <p:nvPr/>
            </p:nvSpPr>
            <p:spPr>
              <a:xfrm>
                <a:off x="4766860" y="6159581"/>
                <a:ext cx="370816" cy="2902776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2902776">
                    <a:moveTo>
                      <a:pt x="0" y="2902776"/>
                    </a:moveTo>
                    <a:lnTo>
                      <a:pt x="0" y="29665"/>
                    </a:lnTo>
                    <a:cubicBezTo>
                      <a:pt x="0" y="13281"/>
                      <a:pt x="13282" y="0"/>
                      <a:pt x="29665" y="0"/>
                    </a:cubicBezTo>
                    <a:lnTo>
                      <a:pt x="341151" y="0"/>
                    </a:lnTo>
                    <a:cubicBezTo>
                      <a:pt x="349018" y="0"/>
                      <a:pt x="356564" y="3125"/>
                      <a:pt x="362127" y="8688"/>
                    </a:cubicBezTo>
                    <a:cubicBezTo>
                      <a:pt x="367691" y="14251"/>
                      <a:pt x="370816" y="21797"/>
                      <a:pt x="370816" y="29665"/>
                    </a:cubicBezTo>
                    <a:lnTo>
                      <a:pt x="370816" y="2902776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id="39" name="Freeform 40"/>
              <p:cNvSpPr/>
              <p:nvPr/>
            </p:nvSpPr>
            <p:spPr>
              <a:xfrm>
                <a:off x="6091670" y="6160094"/>
                <a:ext cx="370816" cy="2902263"/>
              </a:xfrm>
              <a:custGeom>
                <a:avLst/>
                <a:gdLst/>
                <a:ahLst/>
                <a:cxnLst/>
                <a:rect l="l" t="t" r="r" b="b"/>
                <a:pathLst>
                  <a:path w="370816" h="2902263">
                    <a:moveTo>
                      <a:pt x="0" y="2902263"/>
                    </a:moveTo>
                    <a:lnTo>
                      <a:pt x="0" y="29665"/>
                    </a:lnTo>
                    <a:cubicBezTo>
                      <a:pt x="0" y="13282"/>
                      <a:pt x="13282" y="0"/>
                      <a:pt x="29665" y="0"/>
                    </a:cubicBezTo>
                    <a:lnTo>
                      <a:pt x="341151" y="0"/>
                    </a:lnTo>
                    <a:cubicBezTo>
                      <a:pt x="357534" y="0"/>
                      <a:pt x="370816" y="13282"/>
                      <a:pt x="370816" y="29665"/>
                    </a:cubicBezTo>
                    <a:lnTo>
                      <a:pt x="370816" y="2902263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1104900"/>
            <a:ext cx="8677275" cy="1777237"/>
            <a:chOff x="0" y="0"/>
            <a:chExt cx="11569700" cy="236964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9700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 smtClean="0">
                  <a:solidFill>
                    <a:srgbClr val="2A2A2A"/>
                  </a:solidFill>
                  <a:latin typeface="Open Sans"/>
                </a:rPr>
                <a:t>Eksplorasi</a:t>
              </a:r>
              <a:r>
                <a:rPr lang="en-US" sz="8000" dirty="0" smtClean="0">
                  <a:solidFill>
                    <a:srgbClr val="2A2A2A"/>
                  </a:solidFill>
                  <a:latin typeface="Open Sans"/>
                </a:rPr>
                <a:t> Data </a:t>
              </a:r>
              <a:endParaRPr lang="en-US" sz="8000" dirty="0">
                <a:solidFill>
                  <a:srgbClr val="2A2A2A"/>
                </a:solidFill>
                <a:latin typeface="Open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0521"/>
              <a:ext cx="11569700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2A2A2A"/>
                </a:solidFill>
                <a:latin typeface="Open Sans"/>
              </a:endParaRPr>
            </a:p>
          </p:txBody>
        </p:sp>
      </p:grpSp>
      <p:pic>
        <p:nvPicPr>
          <p:cNvPr id="41" name="Picture 40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0" y="800100"/>
            <a:ext cx="5943600" cy="833281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38200" y="2672464"/>
            <a:ext cx="78485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eksplorasi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mengetahui</a:t>
            </a:r>
            <a:r>
              <a:rPr lang="en-US" sz="2800" dirty="0"/>
              <a:t> </a:t>
            </a:r>
            <a:r>
              <a:rPr lang="en-US" sz="2800" dirty="0" err="1"/>
              <a:t>karakteristik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data.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tahap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pencarian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data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visualisasi</a:t>
            </a:r>
            <a:r>
              <a:rPr lang="en-US" sz="2800" dirty="0"/>
              <a:t> </a:t>
            </a:r>
            <a:r>
              <a:rPr lang="en-US" sz="2800" dirty="0" smtClean="0"/>
              <a:t>data.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/>
              <a:t>g</a:t>
            </a:r>
            <a:r>
              <a:rPr lang="en-US" sz="2800" dirty="0" err="1" smtClean="0"/>
              <a:t>ambar</a:t>
            </a:r>
            <a:r>
              <a:rPr lang="en-US" sz="2800" dirty="0" smtClean="0"/>
              <a:t>  </a:t>
            </a:r>
            <a:r>
              <a:rPr lang="en-US" sz="2800" dirty="0" err="1"/>
              <a:t>diperlihatkan</a:t>
            </a:r>
            <a:r>
              <a:rPr lang="en-US" sz="2800" dirty="0"/>
              <a:t> </a:t>
            </a:r>
            <a:r>
              <a:rPr lang="en-US" sz="2800" dirty="0" err="1"/>
              <a:t>tipe</a:t>
            </a:r>
            <a:r>
              <a:rPr lang="en-US" sz="2800" dirty="0"/>
              <a:t> data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dirty="0" err="1"/>
              <a:t>atribut</a:t>
            </a:r>
            <a:r>
              <a:rPr lang="en-US" sz="2800" dirty="0"/>
              <a:t>,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informasi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ditentukan</a:t>
            </a:r>
            <a:r>
              <a:rPr lang="en-US" sz="2800" dirty="0"/>
              <a:t> </a:t>
            </a:r>
            <a:r>
              <a:rPr lang="en-US" sz="2800" dirty="0" err="1"/>
              <a:t>tipe</a:t>
            </a:r>
            <a:r>
              <a:rPr lang="en-US" sz="2800" dirty="0"/>
              <a:t> data yang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proses </a:t>
            </a:r>
            <a:r>
              <a:rPr lang="en-US" sz="2800" dirty="0" err="1"/>
              <a:t>pemodelan</a:t>
            </a:r>
            <a:r>
              <a:rPr lang="en-US" sz="2800" dirty="0"/>
              <a:t>.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semua</a:t>
            </a:r>
            <a:r>
              <a:rPr lang="en-US" sz="2800" dirty="0"/>
              <a:t> </a:t>
            </a:r>
            <a:r>
              <a:rPr lang="en-US" sz="2800" dirty="0" err="1"/>
              <a:t>tipe</a:t>
            </a:r>
            <a:r>
              <a:rPr lang="en-US" sz="2800" dirty="0"/>
              <a:t> data </a:t>
            </a: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diproses</a:t>
            </a:r>
            <a:r>
              <a:rPr lang="en-US" sz="2800" dirty="0"/>
              <a:t> </a:t>
            </a:r>
            <a:r>
              <a:rPr lang="en-US" sz="2800" dirty="0" err="1"/>
              <a:t>oleh</a:t>
            </a:r>
            <a:r>
              <a:rPr lang="en-US" sz="2800" dirty="0"/>
              <a:t> </a:t>
            </a:r>
            <a:r>
              <a:rPr lang="en-US" sz="2800" dirty="0" err="1"/>
              <a:t>karena</a:t>
            </a:r>
            <a:r>
              <a:rPr lang="en-US" sz="2800" dirty="0"/>
              <a:t> </a:t>
            </a:r>
            <a:r>
              <a:rPr lang="en-US" sz="2800" dirty="0" err="1"/>
              <a:t>itu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perubahan</a:t>
            </a:r>
            <a:r>
              <a:rPr lang="en-US" sz="2800" dirty="0"/>
              <a:t> </a:t>
            </a:r>
            <a:r>
              <a:rPr lang="en-US" sz="2800" dirty="0" err="1"/>
              <a:t>tipe</a:t>
            </a:r>
            <a:r>
              <a:rPr lang="en-US" sz="2800" dirty="0"/>
              <a:t> data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langkah</a:t>
            </a:r>
            <a:r>
              <a:rPr lang="en-US" sz="2800" dirty="0"/>
              <a:t> </a:t>
            </a:r>
            <a:r>
              <a:rPr lang="en-US" sz="2800" dirty="0" err="1"/>
              <a:t>selanjutnya</a:t>
            </a:r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1104900"/>
            <a:ext cx="8677275" cy="1777237"/>
            <a:chOff x="0" y="0"/>
            <a:chExt cx="11569700" cy="236964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9700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 smtClean="0">
                  <a:solidFill>
                    <a:srgbClr val="2A2A2A"/>
                  </a:solidFill>
                  <a:latin typeface="Open Sans"/>
                </a:rPr>
                <a:t>Eksplorasi</a:t>
              </a:r>
              <a:r>
                <a:rPr lang="en-US" sz="8000" dirty="0" smtClean="0">
                  <a:solidFill>
                    <a:srgbClr val="2A2A2A"/>
                  </a:solidFill>
                  <a:latin typeface="Open Sans"/>
                </a:rPr>
                <a:t> Data </a:t>
              </a:r>
              <a:endParaRPr lang="en-US" sz="8000" dirty="0">
                <a:solidFill>
                  <a:srgbClr val="2A2A2A"/>
                </a:solidFill>
                <a:latin typeface="Open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0521"/>
              <a:ext cx="11569700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2A2A2A"/>
                </a:solidFill>
                <a:latin typeface="Open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66800" y="2479141"/>
            <a:ext cx="16154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Sebelum</a:t>
            </a:r>
            <a:r>
              <a:rPr lang="en-US" sz="2800" dirty="0"/>
              <a:t> </a:t>
            </a:r>
            <a:r>
              <a:rPr lang="en-US" sz="2800" dirty="0" err="1"/>
              <a:t>menentukan</a:t>
            </a:r>
            <a:r>
              <a:rPr lang="en-US" sz="2800" dirty="0"/>
              <a:t> </a:t>
            </a:r>
            <a:r>
              <a:rPr lang="en-US" sz="2800" dirty="0" err="1"/>
              <a:t>atribut</a:t>
            </a:r>
            <a:r>
              <a:rPr lang="en-US" sz="2800" dirty="0"/>
              <a:t> yang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pemodelan</a:t>
            </a:r>
            <a:r>
              <a:rPr lang="en-US" sz="2800" dirty="0"/>
              <a:t>,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eksplorasi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visualisasi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mengetahui</a:t>
            </a:r>
            <a:r>
              <a:rPr lang="en-US" sz="2800" dirty="0"/>
              <a:t> </a:t>
            </a:r>
            <a:r>
              <a:rPr lang="en-US" sz="2800" dirty="0" err="1"/>
              <a:t>persentase</a:t>
            </a:r>
            <a:r>
              <a:rPr lang="en-US" sz="2800" dirty="0"/>
              <a:t> data </a:t>
            </a:r>
            <a:r>
              <a:rPr lang="en-US" sz="2800" dirty="0" err="1"/>
              <a:t>tidak</a:t>
            </a:r>
            <a:r>
              <a:rPr lang="en-US" sz="2800" dirty="0"/>
              <a:t> null </a:t>
            </a:r>
            <a:r>
              <a:rPr lang="en-US" sz="2800" dirty="0" err="1"/>
              <a:t>pada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dirty="0" err="1"/>
              <a:t>atribut</a:t>
            </a:r>
            <a:r>
              <a:rPr lang="en-US" sz="2800" dirty="0"/>
              <a:t> yang </a:t>
            </a:r>
            <a:r>
              <a:rPr lang="en-US" sz="2800" dirty="0" err="1"/>
              <a:t>memiliki</a:t>
            </a:r>
            <a:r>
              <a:rPr lang="en-US" sz="2800" dirty="0"/>
              <a:t> data </a:t>
            </a:r>
            <a:r>
              <a:rPr lang="en-US" sz="2800" dirty="0" err="1"/>
              <a:t>tidak</a:t>
            </a:r>
            <a:r>
              <a:rPr lang="en-US" sz="2800" dirty="0"/>
              <a:t> null. 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400" y="3924300"/>
            <a:ext cx="14478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12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1104900"/>
            <a:ext cx="8677275" cy="1777237"/>
            <a:chOff x="0" y="0"/>
            <a:chExt cx="11569700" cy="236964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9700" cy="164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 smtClean="0">
                  <a:solidFill>
                    <a:srgbClr val="2A2A2A"/>
                  </a:solidFill>
                  <a:latin typeface="Open Sans"/>
                </a:rPr>
                <a:t>Eksplorasi</a:t>
              </a:r>
              <a:r>
                <a:rPr lang="en-US" sz="8000" dirty="0" smtClean="0">
                  <a:solidFill>
                    <a:srgbClr val="2A2A2A"/>
                  </a:solidFill>
                  <a:latin typeface="Open Sans"/>
                </a:rPr>
                <a:t> Data </a:t>
              </a:r>
              <a:endParaRPr lang="en-US" sz="8000" dirty="0">
                <a:solidFill>
                  <a:srgbClr val="2A2A2A"/>
                </a:solidFill>
                <a:latin typeface="Open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0521"/>
              <a:ext cx="11569700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2A2A2A"/>
                </a:solidFill>
                <a:latin typeface="Open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66800" y="2479141"/>
            <a:ext cx="1653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Pada</a:t>
            </a:r>
            <a:r>
              <a:rPr lang="en-US" sz="2800" dirty="0"/>
              <a:t> proses </a:t>
            </a:r>
            <a:r>
              <a:rPr lang="en-US" sz="2800" dirty="0" err="1"/>
              <a:t>pencarian</a:t>
            </a:r>
            <a:r>
              <a:rPr lang="en-US" sz="2800" dirty="0"/>
              <a:t> </a:t>
            </a:r>
            <a:r>
              <a:rPr lang="en-US" sz="2800" dirty="0" err="1"/>
              <a:t>atribut</a:t>
            </a:r>
            <a:r>
              <a:rPr lang="en-US" sz="2800" dirty="0"/>
              <a:t> </a:t>
            </a:r>
            <a:r>
              <a:rPr lang="en-US" sz="2800" dirty="0" err="1"/>
              <a:t>sesuai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korelasi</a:t>
            </a:r>
            <a:r>
              <a:rPr lang="en-US" sz="2800" dirty="0"/>
              <a:t> </a:t>
            </a:r>
            <a:r>
              <a:rPr lang="en-US" sz="2800" dirty="0" err="1"/>
              <a:t>antar</a:t>
            </a:r>
            <a:r>
              <a:rPr lang="en-US" sz="2800" dirty="0"/>
              <a:t> </a:t>
            </a:r>
            <a:r>
              <a:rPr lang="en-US" sz="2800" dirty="0" err="1"/>
              <a:t>atribut</a:t>
            </a:r>
            <a:r>
              <a:rPr lang="en-US" sz="2800" dirty="0"/>
              <a:t>. </a:t>
            </a:r>
            <a:r>
              <a:rPr lang="en-US" sz="2800" dirty="0" err="1"/>
              <a:t>Metode</a:t>
            </a:r>
            <a:r>
              <a:rPr lang="en-US" sz="2800" dirty="0"/>
              <a:t> </a:t>
            </a:r>
            <a:r>
              <a:rPr lang="en-US" sz="2800" dirty="0" err="1"/>
              <a:t>korelasi</a:t>
            </a:r>
            <a:r>
              <a:rPr lang="en-US" sz="2800" dirty="0"/>
              <a:t> yang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Pearson Correlation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rumus</a:t>
            </a:r>
            <a:r>
              <a:rPr lang="en-US" sz="2800" dirty="0"/>
              <a:t> </a:t>
            </a:r>
            <a:r>
              <a:rPr lang="en-US" sz="2800" dirty="0" err="1"/>
              <a:t>sebagai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r>
              <a:rPr lang="en-US" sz="2800" dirty="0"/>
              <a:t>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797577"/>
            <a:ext cx="14588701" cy="15311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66800" y="5665865"/>
            <a:ext cx="9144000" cy="22442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koefisien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Pearson Correlation 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28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28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pada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set </a:t>
            </a:r>
            <a:r>
              <a:rPr lang="en-US" sz="28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pertama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28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pada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set </a:t>
            </a:r>
            <a:r>
              <a:rPr lang="en-US" sz="28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kedua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2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i="1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banyaknya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28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475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66800" y="2462791"/>
            <a:ext cx="8677275" cy="41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endParaRPr lang="en-US" sz="2499" dirty="0">
              <a:solidFill>
                <a:srgbClr val="2A2A2A"/>
              </a:solidFill>
              <a:latin typeface="Open Sans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362200" y="571500"/>
            <a:ext cx="13182600" cy="93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842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6800" y="1104900"/>
            <a:ext cx="10591800" cy="1777237"/>
            <a:chOff x="0" y="0"/>
            <a:chExt cx="14122400" cy="2369649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4122400" cy="16414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>
                  <a:solidFill>
                    <a:srgbClr val="2A2A2A"/>
                  </a:solidFill>
                  <a:latin typeface="Open Sans"/>
                </a:rPr>
                <a:t>Drop Duplicate Data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10521"/>
              <a:ext cx="11569700" cy="5591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endParaRPr lang="en-US" sz="2499" dirty="0">
                <a:solidFill>
                  <a:srgbClr val="2A2A2A"/>
                </a:solidFill>
                <a:latin typeface="Open San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066800" y="2479141"/>
            <a:ext cx="15468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/>
              <a:t>Pada</a:t>
            </a:r>
            <a:r>
              <a:rPr lang="en-US" sz="2800" dirty="0"/>
              <a:t> dataset, </a:t>
            </a:r>
            <a:r>
              <a:rPr lang="en-US" sz="2800" dirty="0" err="1"/>
              <a:t>terkadang</a:t>
            </a:r>
            <a:r>
              <a:rPr lang="en-US" sz="2800" dirty="0"/>
              <a:t> </a:t>
            </a:r>
            <a:r>
              <a:rPr lang="en-US" sz="2800" dirty="0" err="1"/>
              <a:t>ditemukan</a:t>
            </a:r>
            <a:r>
              <a:rPr lang="en-US" sz="2800" dirty="0"/>
              <a:t> data yang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sama</a:t>
            </a:r>
            <a:r>
              <a:rPr lang="en-US" sz="2800" dirty="0"/>
              <a:t>, </a:t>
            </a:r>
            <a:r>
              <a:rPr lang="en-US" sz="2800" dirty="0" err="1"/>
              <a:t>sehingga</a:t>
            </a:r>
            <a:r>
              <a:rPr lang="en-US" sz="2800" dirty="0"/>
              <a:t> </a:t>
            </a:r>
            <a:r>
              <a:rPr lang="en-US" sz="2800" dirty="0" err="1"/>
              <a:t>akan</a:t>
            </a:r>
            <a:r>
              <a:rPr lang="en-US" sz="2800" dirty="0"/>
              <a:t> </a:t>
            </a:r>
            <a:r>
              <a:rPr lang="en-US" sz="2800" dirty="0" err="1"/>
              <a:t>dilakukan</a:t>
            </a:r>
            <a:r>
              <a:rPr lang="en-US" sz="2800" dirty="0"/>
              <a:t> </a:t>
            </a:r>
            <a:r>
              <a:rPr lang="en-US" sz="2800" dirty="0" err="1"/>
              <a:t>penghapusan</a:t>
            </a:r>
            <a:r>
              <a:rPr lang="en-US" sz="2800" dirty="0"/>
              <a:t> </a:t>
            </a:r>
            <a:r>
              <a:rPr lang="en-US" sz="2800" dirty="0" err="1"/>
              <a:t>terhadap</a:t>
            </a:r>
            <a:r>
              <a:rPr lang="en-US" sz="2800" dirty="0"/>
              <a:t> data yang </a:t>
            </a:r>
            <a:r>
              <a:rPr lang="en-US" sz="2800" dirty="0" err="1"/>
              <a:t>sama</a:t>
            </a:r>
            <a:r>
              <a:rPr lang="en-US" sz="2800" dirty="0"/>
              <a:t>, agar </a:t>
            </a:r>
            <a:r>
              <a:rPr lang="en-US" sz="2800" dirty="0" err="1"/>
              <a:t>terhindar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redudansi</a:t>
            </a:r>
            <a:r>
              <a:rPr lang="en-US" sz="2800" dirty="0"/>
              <a:t> data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mempercepat</a:t>
            </a:r>
            <a:r>
              <a:rPr lang="en-US" sz="2800" dirty="0"/>
              <a:t> </a:t>
            </a:r>
            <a:r>
              <a:rPr lang="en-US" sz="2800" dirty="0" err="1"/>
              <a:t>performansi</a:t>
            </a:r>
            <a:r>
              <a:rPr lang="en-US" sz="2800" dirty="0"/>
              <a:t> </a:t>
            </a:r>
            <a:r>
              <a:rPr lang="en-US" sz="2800" dirty="0" err="1"/>
              <a:t>dalam</a:t>
            </a:r>
            <a:r>
              <a:rPr lang="en-US" sz="2800" dirty="0"/>
              <a:t> </a:t>
            </a:r>
            <a:r>
              <a:rPr lang="en-US" sz="2800" dirty="0" err="1"/>
              <a:t>pemodelan</a:t>
            </a:r>
            <a:r>
              <a:rPr lang="en-US" sz="2800" dirty="0"/>
              <a:t> data. 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383784" y="4007271"/>
            <a:ext cx="15151616" cy="540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1028</Words>
  <Application>Microsoft Office PowerPoint</Application>
  <PresentationFormat>Custom</PresentationFormat>
  <Paragraphs>71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Open Sans Bold</vt:lpstr>
      <vt:lpstr>Open Sans</vt:lpstr>
      <vt:lpstr>Times New Roman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White Isometric Elements &amp; Mockups Financial Technology (Fintech) Technology Presentation</dc:title>
  <dc:creator>nenga</dc:creator>
  <cp:lastModifiedBy>nengahdharmaa@gmail.com</cp:lastModifiedBy>
  <cp:revision>41</cp:revision>
  <dcterms:created xsi:type="dcterms:W3CDTF">2006-08-16T00:00:00Z</dcterms:created>
  <dcterms:modified xsi:type="dcterms:W3CDTF">2021-12-31T06:55:17Z</dcterms:modified>
  <dc:identifier>DAE0EWmROb4</dc:identifier>
</cp:coreProperties>
</file>